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2" r:id="rId3"/>
    <p:sldMasterId id="2147483665" r:id="rId4"/>
  </p:sldMasterIdLst>
  <p:notesMasterIdLst>
    <p:notesMasterId r:id="rId23"/>
  </p:notesMasterIdLst>
  <p:handoutMasterIdLst>
    <p:handoutMasterId r:id="rId24"/>
  </p:handoutMasterIdLst>
  <p:sldIdLst>
    <p:sldId id="262" r:id="rId5"/>
    <p:sldId id="270" r:id="rId6"/>
    <p:sldId id="315" r:id="rId7"/>
    <p:sldId id="328" r:id="rId8"/>
    <p:sldId id="329" r:id="rId9"/>
    <p:sldId id="311" r:id="rId10"/>
    <p:sldId id="303" r:id="rId11"/>
    <p:sldId id="295" r:id="rId12"/>
    <p:sldId id="326" r:id="rId13"/>
    <p:sldId id="319" r:id="rId14"/>
    <p:sldId id="334" r:id="rId15"/>
    <p:sldId id="330" r:id="rId16"/>
    <p:sldId id="331" r:id="rId17"/>
    <p:sldId id="332" r:id="rId18"/>
    <p:sldId id="335" r:id="rId19"/>
    <p:sldId id="333" r:id="rId20"/>
    <p:sldId id="310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69772" autoAdjust="0"/>
  </p:normalViewPr>
  <p:slideViewPr>
    <p:cSldViewPr snapToGrid="0">
      <p:cViewPr varScale="1">
        <p:scale>
          <a:sx n="66" d="100"/>
          <a:sy n="66" d="100"/>
        </p:scale>
        <p:origin x="992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81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78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9B10E312-5043-44E7-9E2C-9C8A13D6A826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 smtClean="0"/>
          </a:p>
        </p:txBody>
      </p:sp>
      <p:sp>
        <p:nvSpPr>
          <p:cNvPr id="3482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3482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62089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95959"/>
                </a:solidFill>
              </a:rPr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95959"/>
                </a:solidFill>
              </a:rPr>
              <a:t>January 2009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>
                <a:solidFill>
                  <a:srgbClr val="595959"/>
                </a:solidFill>
              </a:rPr>
              <a:t>Page 2.</a:t>
            </a:r>
            <a:fld id="{9B10E312-5043-44E7-9E2C-9C8A13D6A826}" type="slidenum">
              <a:rPr lang="en-US" altLang="en-US" sz="1300" smtClean="0">
                <a:solidFill>
                  <a:srgbClr val="595959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z="1300" smtClean="0">
              <a:solidFill>
                <a:srgbClr val="595959"/>
              </a:solidFill>
            </a:endParaRPr>
          </a:p>
        </p:txBody>
      </p:sp>
      <p:sp>
        <p:nvSpPr>
          <p:cNvPr id="3482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3482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846366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9B10E312-5043-44E7-9E2C-9C8A13D6A826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 smtClean="0"/>
          </a:p>
        </p:txBody>
      </p:sp>
      <p:sp>
        <p:nvSpPr>
          <p:cNvPr id="3482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3482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57648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9B10E312-5043-44E7-9E2C-9C8A13D6A826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 smtClean="0"/>
          </a:p>
        </p:txBody>
      </p:sp>
      <p:sp>
        <p:nvSpPr>
          <p:cNvPr id="3482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3482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957640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9B10E312-5043-44E7-9E2C-9C8A13D6A826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 smtClean="0"/>
          </a:p>
        </p:txBody>
      </p:sp>
      <p:sp>
        <p:nvSpPr>
          <p:cNvPr id="3482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3482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689391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9B10E312-5043-44E7-9E2C-9C8A13D6A826}" type="slidenum">
              <a:rPr lang="en-US" altLang="en-US" sz="1300" smtClean="0"/>
              <a:pPr>
                <a:spcBef>
                  <a:spcPct val="0"/>
                </a:spcBef>
              </a:pPr>
              <a:t>15</a:t>
            </a:fld>
            <a:endParaRPr lang="en-US" altLang="en-US" sz="1300" smtClean="0"/>
          </a:p>
        </p:txBody>
      </p:sp>
      <p:sp>
        <p:nvSpPr>
          <p:cNvPr id="3482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3482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1933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&lt;iframe width="560" height="315" </a:t>
            </a:r>
            <a:r>
              <a:rPr lang="en-US" dirty="0" err="1" smtClean="0"/>
              <a:t>src</a:t>
            </a:r>
            <a:r>
              <a:rPr lang="en-US" dirty="0" smtClean="0"/>
              <a:t>="https://www.youtube.com/embed/dvSk5nVgfXg" </a:t>
            </a:r>
            <a:r>
              <a:rPr lang="en-US" dirty="0" err="1" smtClean="0"/>
              <a:t>frameborder</a:t>
            </a:r>
            <a:r>
              <a:rPr lang="en-US" dirty="0" smtClean="0"/>
              <a:t>="0" </a:t>
            </a:r>
            <a:r>
              <a:rPr lang="en-US" dirty="0" err="1" smtClean="0"/>
              <a:t>allowfullscreen</a:t>
            </a:r>
            <a:r>
              <a:rPr lang="en-US" dirty="0" smtClean="0"/>
              <a:t>&gt;&lt;/iframe&gt;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8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5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9B10E312-5043-44E7-9E2C-9C8A13D6A826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 smtClean="0"/>
          </a:p>
        </p:txBody>
      </p:sp>
      <p:sp>
        <p:nvSpPr>
          <p:cNvPr id="3482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3482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09196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53384134-1087-4346-AE1B-825F1A434748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 smtClean="0"/>
          </a:p>
        </p:txBody>
      </p:sp>
      <p:sp>
        <p:nvSpPr>
          <p:cNvPr id="2458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 marR="691515" indent="-635">
              <a:lnSpc>
                <a:spcPts val="1270"/>
              </a:lnSpc>
            </a:pPr>
            <a:endParaRPr lang="en-US" sz="1100" baseline="0" dirty="0" smtClean="0">
              <a:latin typeface="Arial"/>
              <a:cs typeface="Arial"/>
            </a:endParaRPr>
          </a:p>
          <a:p>
            <a:pPr marL="12700" marR="691515" indent="-635">
              <a:lnSpc>
                <a:spcPts val="127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2458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8365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9B10E312-5043-44E7-9E2C-9C8A13D6A826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 smtClean="0"/>
          </a:p>
        </p:txBody>
      </p:sp>
      <p:sp>
        <p:nvSpPr>
          <p:cNvPr id="3482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 smtClean="0"/>
              <a:t>Discuss preparedness with your family; discuss with neighbors!</a:t>
            </a:r>
          </a:p>
          <a:p>
            <a:pPr marL="342900" indent="-3429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 smtClean="0"/>
              <a:t>Identify an out-of-state contact in case you are separated. Long-distance calls may work when local calls do not</a:t>
            </a:r>
          </a:p>
          <a:p>
            <a:pPr marL="342900" indent="-3429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 smtClean="0"/>
              <a:t>Teach grandchildren how and when to call 911; and how to use a cell phone</a:t>
            </a:r>
          </a:p>
          <a:p>
            <a:pPr marL="342900" indent="-3429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 smtClean="0"/>
              <a:t>Post emergency contact numbers near phones in your home</a:t>
            </a:r>
          </a:p>
          <a:p>
            <a:pPr marL="342900" indent="-3429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 smtClean="0"/>
              <a:t>Determine two escape routes from each room in your home</a:t>
            </a:r>
          </a:p>
          <a:p>
            <a:pPr marL="342900" indent="-3429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 smtClean="0"/>
              <a:t>Pick three places to meet – One right outside your home in case of a sudden emergency, pick a location in your neighborhood if your property isn’t safe and a regional meeting place if you can’t return home</a:t>
            </a:r>
            <a:endParaRPr lang="en-US" altLang="en-US" sz="1100" b="1" dirty="0"/>
          </a:p>
        </p:txBody>
      </p:sp>
      <p:sp>
        <p:nvSpPr>
          <p:cNvPr id="3482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1208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Page 2.</a:t>
            </a:r>
            <a:fld id="{9B10E312-5043-44E7-9E2C-9C8A13D6A826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 smtClean="0"/>
          </a:p>
        </p:txBody>
      </p:sp>
      <p:sp>
        <p:nvSpPr>
          <p:cNvPr id="34821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ct val="10000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34822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1881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09600" y="990600"/>
            <a:ext cx="107696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12"/>
          <p:cNvSpPr>
            <a:spLocks noChangeArrowheads="1"/>
          </p:cNvSpPr>
          <p:nvPr/>
        </p:nvSpPr>
        <p:spPr bwMode="gray">
          <a:xfrm>
            <a:off x="8331200" y="5969000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smtClean="0">
                <a:solidFill>
                  <a:srgbClr val="FFFFFF"/>
                </a:solidFill>
                <a:latin typeface="Arial" panose="020B0604020202020204" pitchFamily="34" charset="0"/>
              </a:rPr>
              <a:t> Visual </a:t>
            </a:r>
            <a:fld id="{790ABA7B-D69A-4506-9382-67242F6F4D3B}" type="slidenum">
              <a:rPr lang="en-US" altLang="en-US" sz="14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Text Box 13"/>
          <p:cNvSpPr txBox="1">
            <a:spLocks noChangeArrowheads="1"/>
          </p:cNvSpPr>
          <p:nvPr/>
        </p:nvSpPr>
        <p:spPr bwMode="gray">
          <a:xfrm>
            <a:off x="3854451" y="6181726"/>
            <a:ext cx="833754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FFFFFF"/>
                </a:solidFill>
                <a:latin typeface="Arial" charset="0"/>
              </a:rPr>
              <a:t>IS-907 – Active Shooter:  What You Can Do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8388"/>
            <a:ext cx="109728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1"/>
            <a:ext cx="10972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0154357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09600" y="990600"/>
            <a:ext cx="107696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12"/>
          <p:cNvSpPr>
            <a:spLocks noChangeArrowheads="1"/>
          </p:cNvSpPr>
          <p:nvPr/>
        </p:nvSpPr>
        <p:spPr bwMode="gray">
          <a:xfrm>
            <a:off x="8331200" y="5969000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smtClean="0">
                <a:solidFill>
                  <a:srgbClr val="FFFFFF"/>
                </a:solidFill>
                <a:latin typeface="Arial" panose="020B0604020202020204" pitchFamily="34" charset="0"/>
              </a:rPr>
              <a:t> Visual </a:t>
            </a:r>
            <a:fld id="{790ABA7B-D69A-4506-9382-67242F6F4D3B}" type="slidenum">
              <a:rPr lang="en-US" altLang="en-US" sz="14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Text Box 13"/>
          <p:cNvSpPr txBox="1">
            <a:spLocks noChangeArrowheads="1"/>
          </p:cNvSpPr>
          <p:nvPr/>
        </p:nvSpPr>
        <p:spPr bwMode="gray">
          <a:xfrm>
            <a:off x="3854451" y="6181726"/>
            <a:ext cx="833754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FFFFFF"/>
                </a:solidFill>
                <a:latin typeface="Arial" charset="0"/>
              </a:rPr>
              <a:t>IS-907 – Active Shooter:  What You Can Do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8388"/>
            <a:ext cx="109728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1"/>
            <a:ext cx="10972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5324200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rfaxva.gov/government/emergency-manageme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fairfaxva.gov/about-us/fairfax-city-alert" TargetMode="External"/><Relationship Id="rId7" Type="http://schemas.openxmlformats.org/officeDocument/2006/relationships/hyperlink" Target="https://www.ready.gov/seniors" TargetMode="External"/><Relationship Id="rId2" Type="http://schemas.openxmlformats.org/officeDocument/2006/relationships/hyperlink" Target="http://www.fairfaxva.gov/government/emergency-management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ready.gov/make-a-plan" TargetMode="External"/><Relationship Id="rId5" Type="http://schemas.openxmlformats.org/officeDocument/2006/relationships/hyperlink" Target="https://www.ready.gov/individuals-access-functional-needs" TargetMode="External"/><Relationship Id="rId4" Type="http://schemas.openxmlformats.org/officeDocument/2006/relationships/hyperlink" Target="http://www.vaemergency.gov/readyvirginia" TargetMode="External"/><Relationship Id="rId9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2707" y="5233724"/>
            <a:ext cx="8685313" cy="914400"/>
          </a:xfrm>
          <a:noFill/>
        </p:spPr>
        <p:txBody>
          <a:bodyPr/>
          <a:lstStyle/>
          <a:p>
            <a:r>
              <a:rPr lang="en-US" dirty="0" smtClean="0"/>
              <a:t>Be &amp; Stay Prepared!!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45" y="442762"/>
            <a:ext cx="3666313" cy="408349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15656"/>
            <a:ext cx="2029573" cy="1463429"/>
          </a:xfrm>
          <a:prstGeom prst="rect">
            <a:avLst/>
          </a:prstGeom>
        </p:spPr>
      </p:pic>
      <p:pic>
        <p:nvPicPr>
          <p:cNvPr id="6" name="Picture Placeholder 6"/>
          <p:cNvPicPr>
            <a:picLocks noGrp="1" noChangeAspect="1"/>
          </p:cNvPicPr>
          <p:nvPr>
            <p:ph type="pic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2" y="1"/>
            <a:ext cx="3866689" cy="4745736"/>
          </a:xfrm>
        </p:spPr>
      </p:pic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  <p:pic>
        <p:nvPicPr>
          <p:cNvPr id="9" name="Picture Placeholder 7"/>
          <p:cNvPicPr>
            <a:picLocks noGrp="1" noChangeAspect="1"/>
          </p:cNvPicPr>
          <p:nvPr>
            <p:ph type="pic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05" y="1"/>
            <a:ext cx="4023360" cy="4745736"/>
          </a:xfr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 smtClean="0"/>
              <a:t>Important Documents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1552075"/>
            <a:ext cx="1000706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/>
              <a:t>Try to have originals of important documents (e.g. birth certificates, marriage license, </a:t>
            </a:r>
            <a:r>
              <a:rPr lang="en-US" altLang="en-US" sz="2400" dirty="0" smtClean="0"/>
              <a:t>wills, power of attorney, advanced directives, </a:t>
            </a:r>
            <a:r>
              <a:rPr lang="en-US" altLang="en-US" sz="2400" dirty="0"/>
              <a:t>etc.); or have pertinent information of where the documents came from </a:t>
            </a:r>
            <a:r>
              <a:rPr lang="en-US" altLang="en-US" sz="2400" dirty="0" smtClean="0"/>
              <a:t>or are located (e.g</a:t>
            </a:r>
            <a:r>
              <a:rPr lang="en-US" altLang="en-US" sz="2400" dirty="0"/>
              <a:t>. which courthouse, which County, City, State, etc</a:t>
            </a:r>
            <a:r>
              <a:rPr lang="en-US" altLang="en-US" sz="2400" dirty="0" smtClean="0"/>
              <a:t>.)</a:t>
            </a:r>
          </a:p>
          <a:p>
            <a:pPr marL="342900" indent="-342900"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Ensure banking / deposits occur online (not through mail)</a:t>
            </a:r>
          </a:p>
          <a:p>
            <a:pPr marL="800100" lvl="1" indent="-342900"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Social Security benefits / retirement income</a:t>
            </a:r>
            <a:endParaRPr lang="en-US" altLang="en-US" sz="2400" dirty="0"/>
          </a:p>
          <a:p>
            <a:pPr marL="342900" indent="-342900"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Grab &amp; Go Files in a Binder OR External Drive (e.g. thumb drive or hard drive</a:t>
            </a:r>
            <a:r>
              <a:rPr lang="en-US" sz="2400" dirty="0" smtClean="0"/>
              <a:t>) or keep in a waterproof pouch</a:t>
            </a:r>
            <a:endParaRPr lang="en-US" sz="2400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altLang="en-US" sz="2400" dirty="0"/>
              <a:t>Home / </a:t>
            </a:r>
            <a:r>
              <a:rPr lang="en-US" altLang="en-US" sz="2400" dirty="0" smtClean="0"/>
              <a:t>Life / Pets</a:t>
            </a:r>
            <a:endParaRPr lang="en-US" altLang="en-US" sz="2400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altLang="en-US" sz="2400" dirty="0"/>
              <a:t>Professional / Business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altLang="en-US" sz="2400" dirty="0"/>
              <a:t>Insurance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Vehicles</a:t>
            </a:r>
            <a:endParaRPr lang="en-US" alt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90" y="4552795"/>
            <a:ext cx="2164475" cy="1435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44" y="5091810"/>
            <a:ext cx="2194046" cy="14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8"/>
          <p:cNvSpPr>
            <a:spLocks noGrp="1"/>
          </p:cNvSpPr>
          <p:nvPr>
            <p:ph idx="1"/>
          </p:nvPr>
        </p:nvSpPr>
        <p:spPr>
          <a:xfrm>
            <a:off x="1524001" y="1692627"/>
            <a:ext cx="6397592" cy="4862177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FEMA </a:t>
            </a:r>
            <a:r>
              <a:rPr lang="en-US" sz="2800" dirty="0" err="1" smtClean="0"/>
              <a:t>EFFAK</a:t>
            </a:r>
            <a:r>
              <a:rPr lang="en-US" sz="2800" dirty="0" smtClean="0"/>
              <a:t> </a:t>
            </a:r>
            <a:r>
              <a:rPr lang="en-US" sz="2800" dirty="0"/>
              <a:t>is a tool to collect and secure important personal information in a central location </a:t>
            </a:r>
          </a:p>
          <a:p>
            <a:r>
              <a:rPr lang="en-US" sz="2800" dirty="0" smtClean="0"/>
              <a:t>The </a:t>
            </a:r>
            <a:r>
              <a:rPr lang="en-US" sz="2800" dirty="0" err="1"/>
              <a:t>EFFAK</a:t>
            </a:r>
            <a:r>
              <a:rPr lang="en-US" sz="2800" dirty="0"/>
              <a:t> is a useful tool for: </a:t>
            </a:r>
            <a:endParaRPr lang="en-US" sz="2800" dirty="0" smtClean="0"/>
          </a:p>
          <a:p>
            <a:pPr lvl="1"/>
            <a:r>
              <a:rPr lang="en-US" sz="2400" dirty="0" smtClean="0"/>
              <a:t>all </a:t>
            </a:r>
            <a:r>
              <a:rPr lang="en-US" sz="2400" dirty="0"/>
              <a:t>income levels and </a:t>
            </a:r>
            <a:endParaRPr lang="en-US" sz="2400" dirty="0" smtClean="0"/>
          </a:p>
          <a:p>
            <a:pPr lvl="1"/>
            <a:r>
              <a:rPr lang="en-US" sz="2400" dirty="0" smtClean="0"/>
              <a:t>whether </a:t>
            </a:r>
            <a:r>
              <a:rPr lang="en-US" sz="2400" dirty="0"/>
              <a:t>you live alone or with many others </a:t>
            </a:r>
            <a:endParaRPr lang="en-US" sz="2400" dirty="0" smtClean="0"/>
          </a:p>
          <a:p>
            <a:r>
              <a:rPr lang="en-US" sz="2800" dirty="0" smtClean="0"/>
              <a:t>Available </a:t>
            </a:r>
            <a:r>
              <a:rPr lang="en-US" sz="2800" dirty="0"/>
              <a:t>online at www.ready.gov/financialpreparedness or www.operationhope.org; or by calling FEMA at (800) 480–2520 (ask for document #532) </a:t>
            </a:r>
            <a:endParaRPr lang="en-US" altLang="en-US" sz="2800" dirty="0"/>
          </a:p>
        </p:txBody>
      </p:sp>
      <p:sp>
        <p:nvSpPr>
          <p:cNvPr id="3379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800" dirty="0" smtClean="0"/>
              <a:t>Resource: </a:t>
            </a:r>
            <a:br>
              <a:rPr lang="en-US" altLang="en-US" sz="3800" dirty="0" smtClean="0"/>
            </a:br>
            <a:r>
              <a:rPr lang="en-US" altLang="en-US" sz="3800" dirty="0" smtClean="0"/>
              <a:t>Emergency Financial First Aid Kit (</a:t>
            </a:r>
            <a:r>
              <a:rPr lang="en-US" altLang="en-US" sz="3800" dirty="0" err="1" smtClean="0"/>
              <a:t>EFFAK</a:t>
            </a:r>
            <a:r>
              <a:rPr lang="en-US" altLang="en-US" sz="3800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971" y="1692627"/>
            <a:ext cx="3911600" cy="4680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6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 smtClean="0"/>
              <a:t>Make a Kit</a:t>
            </a:r>
            <a:endParaRPr lang="en-US" altLang="en-US" sz="4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1" y="1552075"/>
            <a:ext cx="613770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Water—one gallon per person, per day </a:t>
            </a:r>
            <a:r>
              <a:rPr lang="en-US" sz="2400" dirty="0" smtClean="0"/>
              <a:t>(3-day </a:t>
            </a:r>
            <a:r>
              <a:rPr lang="en-US" sz="2400" dirty="0"/>
              <a:t>supply for evacuation, 2-week supply for home)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Food—non-perishable, easy-to-prepare items (3-day supply for evacuation, </a:t>
            </a:r>
            <a:r>
              <a:rPr lang="en-US" sz="2400" dirty="0" smtClean="0"/>
              <a:t>2-week </a:t>
            </a:r>
            <a:r>
              <a:rPr lang="en-US" sz="2400" dirty="0"/>
              <a:t>supply for home)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Flashlights; Multi-purpose tool; Extra batteries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Battery-powered or hand-crank radio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First aid kit</a:t>
            </a:r>
          </a:p>
          <a:p>
            <a:pPr marL="342900" indent="-342900"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6" y="918092"/>
            <a:ext cx="3557666" cy="459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62575" y="5637778"/>
            <a:ext cx="10866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altLang="en-US" sz="4800" dirty="0" smtClean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Check kit every </a:t>
            </a:r>
            <a:r>
              <a:rPr lang="en-US" altLang="en-US" sz="4800" b="1" i="1" dirty="0" smtClean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6 months </a:t>
            </a:r>
            <a:r>
              <a:rPr lang="en-US" altLang="en-US" sz="4800" dirty="0" smtClean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&amp;</a:t>
            </a:r>
            <a:r>
              <a:rPr lang="en-US" altLang="en-US" sz="4800" i="1" dirty="0" smtClean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en-US" sz="4800" dirty="0" smtClean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Test supplies</a:t>
            </a:r>
            <a:endParaRPr lang="en-US" altLang="en-US" sz="4800" dirty="0">
              <a:ln w="0"/>
              <a:solidFill>
                <a:srgbClr val="92D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5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 smtClean="0"/>
              <a:t>Make a Kit</a:t>
            </a:r>
            <a:endParaRPr lang="en-US" altLang="en-US" sz="4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0" y="1552075"/>
            <a:ext cx="66574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Medications (7-day </a:t>
            </a:r>
            <a:r>
              <a:rPr lang="en-US" sz="2400" dirty="0" smtClean="0"/>
              <a:t>supply)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Sanitation </a:t>
            </a:r>
            <a:r>
              <a:rPr lang="en-US" sz="2400" dirty="0"/>
              <a:t>and personal hygiene items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Cell phone with chargers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Family and emergency contact information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Extra cash (at least $100/person)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If someone in your home is dependent on electric-powered, life-sustaining equipment, remember to include backup power in your </a:t>
            </a:r>
            <a:r>
              <a:rPr lang="en-US" sz="2400" dirty="0" smtClean="0"/>
              <a:t>emergency or evacuation </a:t>
            </a:r>
            <a:r>
              <a:rPr lang="en-US" sz="2400" dirty="0"/>
              <a:t>plan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i="1" dirty="0" smtClean="0"/>
              <a:t>Don’t forget to include your Important </a:t>
            </a:r>
            <a:r>
              <a:rPr lang="en-US" sz="2400" i="1" dirty="0"/>
              <a:t>Document Folder / External </a:t>
            </a:r>
            <a:r>
              <a:rPr lang="en-US" sz="2400" i="1" dirty="0" smtClean="0"/>
              <a:t>Drive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7"/>
          <a:stretch/>
        </p:blipFill>
        <p:spPr>
          <a:xfrm>
            <a:off x="7974531" y="928838"/>
            <a:ext cx="3739413" cy="469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333173" y="5628270"/>
            <a:ext cx="6641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altLang="en-US" sz="4800" dirty="0" smtClean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Check Expiration Dates!</a:t>
            </a:r>
            <a:endParaRPr lang="en-US" altLang="en-US" sz="4800" i="1" dirty="0">
              <a:ln w="0"/>
              <a:solidFill>
                <a:srgbClr val="92D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3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 smtClean="0"/>
              <a:t>Kit Containers &amp; Storage</a:t>
            </a:r>
            <a:endParaRPr lang="en-US" altLang="en-US" sz="4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0" y="1552075"/>
            <a:ext cx="60510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How are they stored?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Cool, dry place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Readily accessible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Is your kit easy to carry or move?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200" dirty="0" smtClean="0"/>
              <a:t>Containers / bags </a:t>
            </a:r>
            <a:r>
              <a:rPr lang="en-US" sz="3200" dirty="0"/>
              <a:t>with wheels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Low weight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578" y="1343467"/>
            <a:ext cx="3201013" cy="240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352" y="4060610"/>
            <a:ext cx="2555452" cy="255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475" y="4060610"/>
            <a:ext cx="1820651" cy="236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519" y="4657923"/>
            <a:ext cx="1763932" cy="1763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7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 smtClean="0"/>
              <a:t>Stay Informed</a:t>
            </a:r>
            <a:endParaRPr lang="en-US" altLang="en-US" sz="4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0" y="1511728"/>
            <a:ext cx="1024769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/>
              <a:t>Emergency </a:t>
            </a:r>
            <a:r>
              <a:rPr lang="en-US" sz="2800" dirty="0"/>
              <a:t>information website or </a:t>
            </a:r>
            <a:r>
              <a:rPr lang="en-US" sz="2800" dirty="0" smtClean="0"/>
              <a:t>blog</a:t>
            </a:r>
          </a:p>
          <a:p>
            <a:pPr algn="ctr">
              <a:buClr>
                <a:schemeClr val="accent1"/>
              </a:buClr>
              <a:buSzPct val="100000"/>
            </a:pPr>
            <a:r>
              <a:rPr lang="en-US" sz="2000" dirty="0">
                <a:hlinkClick r:id="rId3"/>
              </a:rPr>
              <a:t>http://www.fairfaxva.gov/government/emergency-management</a:t>
            </a:r>
            <a:r>
              <a:rPr lang="en-US" sz="2000" dirty="0"/>
              <a:t> </a:t>
            </a:r>
          </a:p>
          <a:p>
            <a:pPr marL="457200" indent="-457200"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/>
              <a:t>Emergency </a:t>
            </a:r>
            <a:r>
              <a:rPr lang="en-US" sz="2800" dirty="0"/>
              <a:t>alerting </a:t>
            </a:r>
            <a:r>
              <a:rPr lang="en-US" sz="2800" dirty="0" smtClean="0"/>
              <a:t>system</a:t>
            </a:r>
          </a:p>
          <a:p>
            <a:pPr>
              <a:spcBef>
                <a:spcPts val="1800"/>
              </a:spcBef>
              <a:buClr>
                <a:schemeClr val="accent1"/>
              </a:buClr>
              <a:buSzPct val="100000"/>
            </a:pPr>
            <a:endParaRPr lang="en-US" sz="2800" dirty="0"/>
          </a:p>
          <a:p>
            <a:pPr marL="342900" indent="-342900">
              <a:spcBef>
                <a:spcPts val="3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Monitor local </a:t>
            </a:r>
            <a:r>
              <a:rPr lang="en-US" sz="2800" dirty="0" smtClean="0"/>
              <a:t>news / NOAA </a:t>
            </a:r>
            <a:r>
              <a:rPr lang="en-US" sz="2800" dirty="0"/>
              <a:t>weather </a:t>
            </a:r>
            <a:r>
              <a:rPr lang="en-US" sz="2800" dirty="0" smtClean="0"/>
              <a:t>radio</a:t>
            </a:r>
            <a:endParaRPr lang="en-US" sz="2800" dirty="0"/>
          </a:p>
          <a:p>
            <a:pPr marL="342900" indent="-342900"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Other sources of information:</a:t>
            </a:r>
          </a:p>
          <a:p>
            <a:pPr marL="914400" lvl="1" indent="-457200"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800" dirty="0"/>
              <a:t>Local utility company websites</a:t>
            </a:r>
          </a:p>
          <a:p>
            <a:pPr marL="914400" lvl="1" indent="-457200"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800" dirty="0"/>
              <a:t>State agency websites (</a:t>
            </a:r>
            <a:r>
              <a:rPr lang="en-US" sz="2800" dirty="0" err="1"/>
              <a:t>VDOT</a:t>
            </a:r>
            <a:r>
              <a:rPr lang="en-US" sz="2800" dirty="0"/>
              <a:t> for example)</a:t>
            </a:r>
          </a:p>
          <a:p>
            <a:pPr marL="914400" lvl="1" indent="-457200"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800" dirty="0"/>
              <a:t>Social media – trusted sources!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963" y="2994742"/>
            <a:ext cx="633021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3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413" y="3936733"/>
            <a:ext cx="4106779" cy="87012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Emergency Apps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" b="29544"/>
          <a:stretch/>
        </p:blipFill>
        <p:spPr>
          <a:xfrm>
            <a:off x="1632836" y="221382"/>
            <a:ext cx="5172225" cy="61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688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Important phone numbers</a:t>
            </a:r>
            <a:endParaRPr lang="en-US" sz="4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4977887"/>
              </p:ext>
            </p:extLst>
          </p:nvPr>
        </p:nvGraphicFramePr>
        <p:xfrm>
          <a:off x="1527175" y="1600200"/>
          <a:ext cx="4498975" cy="480133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011411"/>
                <a:gridCol w="1487564"/>
              </a:tblGrid>
              <a:tr h="569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800" dirty="0">
                          <a:effectLst/>
                        </a:rPr>
                        <a:t>EMERGENCIES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800" dirty="0">
                          <a:effectLst/>
                        </a:rPr>
                        <a:t>911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54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City of Fairfax Emergency Management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703-385-4856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09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 err="1">
                          <a:effectLst/>
                        </a:rPr>
                        <a:t>Crisislink</a:t>
                      </a:r>
                      <a:r>
                        <a:rPr lang="en-US" sz="1600" dirty="0">
                          <a:effectLst/>
                        </a:rPr>
                        <a:t> Hotline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703-527-4077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09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Fairfax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County Health Department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703-246-7100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5459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City of Fairfax Police </a:t>
                      </a:r>
                      <a:r>
                        <a:rPr lang="en-US" sz="1600" dirty="0" smtClean="0">
                          <a:effectLst/>
                        </a:rPr>
                        <a:t>–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Non-emergency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703-385-7924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54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City of Fairfax Fire Department - Non-emergency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703-385-7940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09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Fairfax Volunteer Fire Department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703-385-7877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09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The Virginia Relay Center - TTY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711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09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The Virginia Relay Center - Voice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711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19805101"/>
              </p:ext>
            </p:extLst>
          </p:nvPr>
        </p:nvGraphicFramePr>
        <p:xfrm>
          <a:off x="6172200" y="1600200"/>
          <a:ext cx="4498975" cy="480541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011411"/>
                <a:gridCol w="1487564"/>
              </a:tblGrid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City of Fairfax Police Department - Emergency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911 or 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703-591-5511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Salvation Army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703-385-8700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American Red Cross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1-866-438-4636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Department of Homeland Security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1-800-BE-READY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Center for Disease Control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1-800-311-3435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National Weather Service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703-260-0809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FEMA Disaster Assistance Hotline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1-800-621-3362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FEMA Disaster Assistance Hotline - TTY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1-800-462-7585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  <a:tr h="525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>
                          <a:effectLst/>
                        </a:rPr>
                        <a:t>FEMA False Claim Reporting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600" dirty="0">
                          <a:effectLst/>
                        </a:rPr>
                        <a:t>1-800-323-9603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3" marR="24188" marT="24188" marB="1814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8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807131" y="5736643"/>
            <a:ext cx="3125787" cy="666039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Find Out More!</a:t>
            </a:r>
            <a:endParaRPr lang="en-US" sz="3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3210" y="2952706"/>
            <a:ext cx="3913631" cy="287726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Resources</a:t>
            </a:r>
            <a:endParaRPr lang="en-US" sz="6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513" y="1514742"/>
            <a:ext cx="8247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City </a:t>
            </a:r>
            <a:r>
              <a:rPr lang="en-US" dirty="0"/>
              <a:t>of Fairfax Office of Emergency Management</a:t>
            </a:r>
          </a:p>
          <a:p>
            <a:r>
              <a:rPr lang="en-US" dirty="0">
                <a:hlinkClick r:id="rId2"/>
              </a:rPr>
              <a:t>http://www.fairfaxva.gov/government/emergency-management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Fairfax City Alert</a:t>
            </a:r>
          </a:p>
          <a:p>
            <a:r>
              <a:rPr lang="en-US" dirty="0">
                <a:hlinkClick r:id="rId3"/>
              </a:rPr>
              <a:t>http://fairfaxva.gov/about-us/fairfax-city-alert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Ready Virginia</a:t>
            </a:r>
          </a:p>
          <a:p>
            <a:r>
              <a:rPr lang="en-US" dirty="0">
                <a:hlinkClick r:id="rId4"/>
              </a:rPr>
              <a:t>http://www.vaemergency.gov/readyvirginia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Individuals with Disabilities, Access and Functional Needs</a:t>
            </a:r>
          </a:p>
          <a:p>
            <a:r>
              <a:rPr lang="en-US" dirty="0">
                <a:hlinkClick r:id="rId5"/>
              </a:rPr>
              <a:t>https://www.ready.gov/individuals-access-functional-needs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Family Communications Plan</a:t>
            </a:r>
          </a:p>
          <a:p>
            <a:r>
              <a:rPr lang="en-US" dirty="0">
                <a:hlinkClick r:id="rId6"/>
              </a:rPr>
              <a:t>http://www.ready.gov/make-a-plan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 smtClean="0"/>
              <a:t>Ready.Gov</a:t>
            </a:r>
            <a:r>
              <a:rPr lang="en-US" dirty="0" smtClean="0"/>
              <a:t> </a:t>
            </a:r>
            <a:r>
              <a:rPr lang="en-US" dirty="0"/>
              <a:t>(FEMA</a:t>
            </a:r>
            <a:r>
              <a:rPr lang="en-US" dirty="0" smtClean="0"/>
              <a:t>) for Seniors</a:t>
            </a:r>
            <a:endParaRPr lang="en-US" dirty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www.ready.gov/seniors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8070" y="317179"/>
            <a:ext cx="6913463" cy="102421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807130" y="2175661"/>
            <a:ext cx="3125787" cy="1380744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Get Involved!</a:t>
            </a:r>
            <a:endParaRPr lang="en-US" sz="4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1" y="3312932"/>
            <a:ext cx="2381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5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078" y="457201"/>
            <a:ext cx="7660495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Types of Hazards</a:t>
            </a:r>
            <a:endParaRPr lang="en-US" sz="4800" b="1" dirty="0"/>
          </a:p>
        </p:txBody>
      </p:sp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026" y="2030597"/>
            <a:ext cx="2743200" cy="204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284" y="4286319"/>
            <a:ext cx="2713037" cy="181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4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832" y="2030595"/>
            <a:ext cx="2528560" cy="204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4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631" y="4286318"/>
            <a:ext cx="2487449" cy="184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1026" y="4286318"/>
            <a:ext cx="2743200" cy="182281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4284" y="2030595"/>
            <a:ext cx="2686699" cy="20415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10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078" y="457201"/>
            <a:ext cx="7660495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Prepare?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078" y="1600201"/>
            <a:ext cx="6029246" cy="4552121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2800" dirty="0" smtClean="0"/>
          </a:p>
          <a:p>
            <a:r>
              <a:rPr lang="en-US" sz="4000" dirty="0" smtClean="0"/>
              <a:t>We may not be at home</a:t>
            </a:r>
          </a:p>
          <a:p>
            <a:r>
              <a:rPr lang="en-US" altLang="en-US" sz="4000" dirty="0" smtClean="0"/>
              <a:t>We may have family or friends staying with us</a:t>
            </a:r>
          </a:p>
          <a:p>
            <a:r>
              <a:rPr lang="en-US" altLang="en-US" sz="4000" dirty="0" smtClean="0"/>
              <a:t>We may be in a new location</a:t>
            </a:r>
            <a:endParaRPr lang="en-US" altLang="en-US" sz="4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588" y="2226331"/>
            <a:ext cx="4949792" cy="329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1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078" y="457201"/>
            <a:ext cx="7660495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can we do?</a:t>
            </a:r>
            <a:endParaRPr lang="en-US" sz="4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88" y="3493553"/>
            <a:ext cx="2115979" cy="1405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71" y="4487487"/>
            <a:ext cx="2258597" cy="150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026" y="1169453"/>
            <a:ext cx="1971675" cy="2324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8773" y="5121918"/>
            <a:ext cx="6913463" cy="1024217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3190" y="2569289"/>
            <a:ext cx="2795158" cy="642485"/>
          </a:xfrm>
          <a:ln w="69850" cap="rnd" cmpd="dbl">
            <a:solidFill>
              <a:schemeClr val="accent1"/>
            </a:solidFill>
            <a:beve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000" dirty="0" smtClean="0"/>
              <a:t>Make a Plan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122415" y="2010260"/>
            <a:ext cx="2795158" cy="642485"/>
          </a:xfrm>
          <a:prstGeom prst="rect">
            <a:avLst/>
          </a:prstGeom>
          <a:ln w="69850" cap="rnd" cmpd="dbl">
            <a:solidFill>
              <a:schemeClr val="accent1"/>
            </a:solidFill>
            <a:beve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en-US" sz="4000" dirty="0" smtClean="0"/>
              <a:t>Make a Kit</a:t>
            </a:r>
            <a:endParaRPr lang="en-US" sz="4000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616746" y="4092361"/>
            <a:ext cx="3586034" cy="642485"/>
          </a:xfrm>
          <a:prstGeom prst="rect">
            <a:avLst/>
          </a:prstGeom>
          <a:ln w="69850" cap="rnd" cmpd="dbl">
            <a:solidFill>
              <a:schemeClr val="accent1"/>
            </a:solidFill>
            <a:beve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en-US" sz="4000" dirty="0" smtClean="0"/>
              <a:t>Stay Informed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0312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800" dirty="0" smtClean="0"/>
              <a:t>What is a Family Emergency Plan?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3" r="7697" b="9119"/>
          <a:stretch/>
        </p:blipFill>
        <p:spPr>
          <a:xfrm>
            <a:off x="8239225" y="2255267"/>
            <a:ext cx="3685440" cy="210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0" y="1742728"/>
            <a:ext cx="67152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chemeClr val="accent1"/>
              </a:buClr>
              <a:buSzPct val="100000"/>
            </a:pPr>
            <a:r>
              <a:rPr lang="en-US" sz="2800" dirty="0"/>
              <a:t>A family </a:t>
            </a:r>
            <a:r>
              <a:rPr lang="en-US" sz="2800" dirty="0" smtClean="0"/>
              <a:t>emergency </a:t>
            </a:r>
            <a:r>
              <a:rPr lang="en-US" sz="2800" dirty="0"/>
              <a:t>plan tells everyone in the household what they will do during an emergency. Having a plan reduces the stress of coping with the aftermath of a disaster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87" y="3558610"/>
            <a:ext cx="5796213" cy="29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8"/>
          <p:cNvSpPr>
            <a:spLocks noGrp="1"/>
          </p:cNvSpPr>
          <p:nvPr>
            <p:ph idx="1"/>
          </p:nvPr>
        </p:nvSpPr>
        <p:spPr>
          <a:xfrm>
            <a:off x="1058779" y="1600200"/>
            <a:ext cx="4947385" cy="4771723"/>
          </a:xfrm>
        </p:spPr>
        <p:txBody>
          <a:bodyPr>
            <a:noAutofit/>
          </a:bodyPr>
          <a:lstStyle/>
          <a:p>
            <a:pPr marL="12065" marR="69151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cs typeface="Arial" panose="020B0604020202020204" pitchFamily="34" charset="0"/>
              </a:rPr>
              <a:t>To </a:t>
            </a:r>
            <a:r>
              <a:rPr lang="en-US" sz="2400" dirty="0">
                <a:cs typeface="Arial" panose="020B0604020202020204" pitchFamily="34" charset="0"/>
              </a:rPr>
              <a:t>plan for all of our family </a:t>
            </a:r>
            <a:r>
              <a:rPr lang="en-US" sz="2400" dirty="0" smtClean="0">
                <a:cs typeface="Arial" panose="020B0604020202020204" pitchFamily="34" charset="0"/>
              </a:rPr>
              <a:t>members and visitors </a:t>
            </a:r>
            <a:r>
              <a:rPr lang="en-US" sz="2400" dirty="0">
                <a:cs typeface="Arial" panose="020B0604020202020204" pitchFamily="34" charset="0"/>
              </a:rPr>
              <a:t>before an emergency. This ensures we all know how </a:t>
            </a:r>
            <a:r>
              <a:rPr lang="en-US" sz="2400" dirty="0" smtClean="0">
                <a:cs typeface="Arial" panose="020B0604020202020204" pitchFamily="34" charset="0"/>
              </a:rPr>
              <a:t>to get </a:t>
            </a:r>
            <a:r>
              <a:rPr lang="en-US" sz="2400" dirty="0">
                <a:cs typeface="Arial" panose="020B0604020202020204" pitchFamily="34" charset="0"/>
              </a:rPr>
              <a:t>out of our homes safely, thus saving lives. We can also ensure </a:t>
            </a:r>
            <a:r>
              <a:rPr lang="en-US" sz="2400" dirty="0" smtClean="0">
                <a:cs typeface="Arial" panose="020B0604020202020204" pitchFamily="34" charset="0"/>
              </a:rPr>
              <a:t> we </a:t>
            </a:r>
            <a:r>
              <a:rPr lang="en-US" sz="2400" dirty="0">
                <a:cs typeface="Arial" panose="020B0604020202020204" pitchFamily="34" charset="0"/>
              </a:rPr>
              <a:t>have access to important information and documents.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cs typeface="Arial" panose="020B0604020202020204" pitchFamily="34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cs typeface="Arial" panose="020B0604020202020204" pitchFamily="34" charset="0"/>
              </a:rPr>
              <a:t>The </a:t>
            </a:r>
            <a:r>
              <a:rPr lang="en-US" sz="2400" dirty="0">
                <a:cs typeface="Arial" panose="020B0604020202020204" pitchFamily="34" charset="0"/>
              </a:rPr>
              <a:t>plan should be updated annually or whenever there are changes in the family or household.</a:t>
            </a:r>
          </a:p>
        </p:txBody>
      </p:sp>
      <p:sp>
        <p:nvSpPr>
          <p:cNvPr id="23555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33626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800" dirty="0" smtClean="0"/>
              <a:t>Why should my family have a plan?</a:t>
            </a:r>
          </a:p>
        </p:txBody>
      </p:sp>
      <p:sp>
        <p:nvSpPr>
          <p:cNvPr id="2" name="Rectangle 1"/>
          <p:cNvSpPr/>
          <p:nvPr/>
        </p:nvSpPr>
        <p:spPr>
          <a:xfrm>
            <a:off x="6105626" y="1891105"/>
            <a:ext cx="56019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Practice your </a:t>
            </a:r>
            <a:r>
              <a:rPr lang="en-US" sz="2400" dirty="0" smtClean="0"/>
              <a:t>plan!! The </a:t>
            </a:r>
            <a:r>
              <a:rPr lang="en-US" sz="2400" dirty="0"/>
              <a:t>worst kind of plan is the one that sits on a shelf and is never practiced. Take time to teach your family </a:t>
            </a:r>
            <a:r>
              <a:rPr lang="en-US" sz="2400" dirty="0" smtClean="0"/>
              <a:t>and grandchildren how </a:t>
            </a:r>
            <a:r>
              <a:rPr lang="en-US" sz="2400" dirty="0"/>
              <a:t>to: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Open </a:t>
            </a:r>
            <a:r>
              <a:rPr lang="en-US" sz="2400" dirty="0"/>
              <a:t>window </a:t>
            </a:r>
            <a:r>
              <a:rPr lang="en-US" sz="2400" dirty="0" smtClean="0"/>
              <a:t>screens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Drop</a:t>
            </a:r>
            <a:r>
              <a:rPr lang="en-US" sz="2400" dirty="0"/>
              <a:t>, cover and hold on to heavy </a:t>
            </a:r>
            <a:r>
              <a:rPr lang="en-US" sz="2400" dirty="0" smtClean="0"/>
              <a:t>furniture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Escape </a:t>
            </a:r>
            <a:r>
              <a:rPr lang="en-US" sz="2400" dirty="0"/>
              <a:t>from your </a:t>
            </a:r>
            <a:r>
              <a:rPr lang="en-US" sz="2400" dirty="0" smtClean="0"/>
              <a:t>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 to shelter in place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After </a:t>
            </a:r>
            <a:r>
              <a:rPr lang="en-US" sz="2400" dirty="0"/>
              <a:t>practicing, improve your </a:t>
            </a:r>
            <a:r>
              <a:rPr lang="en-US" sz="2400" dirty="0" smtClean="0"/>
              <a:t>plan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10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800" dirty="0" smtClean="0"/>
              <a:t>Making a Family Emergency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7048" y="1744580"/>
            <a:ext cx="40779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000" dirty="0" smtClean="0"/>
              <a:t>Discuss</a:t>
            </a:r>
          </a:p>
          <a:p>
            <a:pPr>
              <a:buClr>
                <a:schemeClr val="accent1"/>
              </a:buClr>
              <a:buSzPct val="100000"/>
            </a:pPr>
            <a:endParaRPr lang="en-US" sz="4000" dirty="0" smtClean="0"/>
          </a:p>
          <a:p>
            <a:pPr marL="571500" indent="-571500"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000" dirty="0" smtClean="0"/>
              <a:t>Communicate</a:t>
            </a:r>
          </a:p>
          <a:p>
            <a:pPr>
              <a:buClr>
                <a:schemeClr val="accent1"/>
              </a:buClr>
              <a:buSzPct val="100000"/>
            </a:pPr>
            <a:endParaRPr lang="en-US" sz="4000" dirty="0" smtClean="0"/>
          </a:p>
          <a:p>
            <a:pPr marL="571500" indent="-571500"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000" dirty="0" smtClean="0"/>
              <a:t>Meeting Places</a:t>
            </a:r>
          </a:p>
          <a:p>
            <a:pPr>
              <a:buClr>
                <a:schemeClr val="accent1"/>
              </a:buClr>
              <a:buSzPct val="100000"/>
            </a:pPr>
            <a:endParaRPr lang="en-US" sz="4000" dirty="0" smtClean="0"/>
          </a:p>
          <a:p>
            <a:pPr marL="571500" indent="-571500"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000" dirty="0" smtClean="0"/>
              <a:t>Special Needs</a:t>
            </a:r>
            <a:endParaRPr lang="en-US" alt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930" y="491397"/>
            <a:ext cx="6096000" cy="20518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100" dirty="0"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D74B5"/>
                </a:solidFill>
                <a:latin typeface="Calibri Light" panose="020F0302020204030204" pitchFamily="34" charset="0"/>
              </a:rPr>
              <a:t>Home Layout Diagram</a:t>
            </a:r>
            <a:endParaRPr lang="en-US" sz="24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Draw a layout or include a floorplan of the dwelling, including locations of utility shutoffs and safety equipment like fire extinguishers, disaster </a:t>
            </a:r>
            <a:r>
              <a:rPr lang="en-US" dirty="0" smtClean="0">
                <a:latin typeface="Calibri" panose="020F0502020204030204" pitchFamily="34" charset="0"/>
              </a:rPr>
              <a:t>supplies. Consider including diagrams of escape routes and meeting locations. </a:t>
            </a:r>
            <a:endParaRPr lang="en-US" dirty="0">
              <a:latin typeface="Calibri" panose="020F0502020204030204" pitchFamily="34" charset="0"/>
            </a:endParaRPr>
          </a:p>
          <a:p>
            <a:endParaRPr lang="en-US" sz="1100" dirty="0">
              <a:latin typeface="Calibri" panose="020F0502020204030204" pitchFamily="34" charset="0"/>
            </a:endParaRPr>
          </a:p>
          <a:p>
            <a:endParaRPr lang="en-US" sz="1400" baseline="-25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97" y="2711587"/>
            <a:ext cx="5796213" cy="2940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694" y="491398"/>
            <a:ext cx="2620110" cy="197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332" y="2317832"/>
            <a:ext cx="3765129" cy="308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6391" y="5647291"/>
            <a:ext cx="11136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altLang="en-US" sz="4800" dirty="0" smtClean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Take Pictures of your home, inside and out!</a:t>
            </a:r>
            <a:endParaRPr lang="en-US" altLang="en-US" sz="4800" dirty="0">
              <a:ln w="0"/>
              <a:solidFill>
                <a:srgbClr val="92D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0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ter Preparedness_City of FFX_BrownBag_NO VIDEO_DEC_121815.pptx" id="{30C7E657-F486-4FA9-9A48-00883FB0E5CE}" vid="{603DAC19-8732-48BE-841C-EEED16F49E3C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B3BA0-388C-4E58-A08B-951C7A9EB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of FFX_BrownBag_</Template>
  <TotalTime>0</TotalTime>
  <Words>1066</Words>
  <Application>Microsoft Office PowerPoint</Application>
  <PresentationFormat>Widescreen</PresentationFormat>
  <Paragraphs>185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Health Fitness 16x9</vt:lpstr>
      <vt:lpstr>1_Default Design</vt:lpstr>
      <vt:lpstr>2_Default Design</vt:lpstr>
      <vt:lpstr>Be &amp; Stay Prepared!!</vt:lpstr>
      <vt:lpstr>PowerPoint Presentation</vt:lpstr>
      <vt:lpstr>Types of Hazards</vt:lpstr>
      <vt:lpstr>Why Prepare?</vt:lpstr>
      <vt:lpstr>What can we do?</vt:lpstr>
      <vt:lpstr>What is a Family Emergency Plan?</vt:lpstr>
      <vt:lpstr>Why should my family have a plan?</vt:lpstr>
      <vt:lpstr>Making a Family Emergency Plan</vt:lpstr>
      <vt:lpstr>PowerPoint Presentation</vt:lpstr>
      <vt:lpstr>Important Documents</vt:lpstr>
      <vt:lpstr>Resource:  Emergency Financial First Aid Kit (EFFAK)</vt:lpstr>
      <vt:lpstr>Make a Kit</vt:lpstr>
      <vt:lpstr>Make a Kit</vt:lpstr>
      <vt:lpstr>Kit Containers &amp; Storage</vt:lpstr>
      <vt:lpstr>Stay Informed</vt:lpstr>
      <vt:lpstr>Emergency Apps</vt:lpstr>
      <vt:lpstr>Important phone numbers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2016-01-10T19:41:54Z</dcterms:created>
  <dcterms:modified xsi:type="dcterms:W3CDTF">2016-07-10T14:09:50Z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