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2" r:id="rId3"/>
    <p:sldMasterId id="2147483665" r:id="rId4"/>
  </p:sldMasterIdLst>
  <p:notesMasterIdLst>
    <p:notesMasterId r:id="rId26"/>
  </p:notesMasterIdLst>
  <p:handoutMasterIdLst>
    <p:handoutMasterId r:id="rId27"/>
  </p:handoutMasterIdLst>
  <p:sldIdLst>
    <p:sldId id="262" r:id="rId5"/>
    <p:sldId id="285" r:id="rId6"/>
    <p:sldId id="270" r:id="rId7"/>
    <p:sldId id="288" r:id="rId8"/>
    <p:sldId id="289" r:id="rId9"/>
    <p:sldId id="303" r:id="rId10"/>
    <p:sldId id="261"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274"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69772" autoAdjust="0"/>
  </p:normalViewPr>
  <p:slideViewPr>
    <p:cSldViewPr snapToGrid="0">
      <p:cViewPr varScale="1">
        <p:scale>
          <a:sx n="66" d="100"/>
          <a:sy n="66" d="100"/>
        </p:scale>
        <p:origin x="992" y="44"/>
      </p:cViewPr>
      <p:guideLst>
        <p:guide pos="3840"/>
        <p:guide orient="horz" pos="2160"/>
      </p:guideLst>
    </p:cSldViewPr>
  </p:slideViewPr>
  <p:notesTextViewPr>
    <p:cViewPr>
      <p:scale>
        <a:sx n="1" d="1"/>
        <a:sy n="1" d="1"/>
      </p:scale>
      <p:origin x="0" y="0"/>
    </p:cViewPr>
  </p:notesTextViewPr>
  <p:notesViewPr>
    <p:cSldViewPr snapToGrid="0" showGuides="1">
      <p:cViewPr varScale="1">
        <p:scale>
          <a:sx n="68" d="100"/>
          <a:sy n="68" d="100"/>
        </p:scale>
        <p:origin x="281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1/11/2016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eadyhoustontx.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a:p>
        </p:txBody>
      </p:sp>
    </p:spTree>
    <p:extLst>
      <p:ext uri="{BB962C8B-B14F-4D97-AF65-F5344CB8AC3E}">
        <p14:creationId xmlns:p14="http://schemas.microsoft.com/office/powerpoint/2010/main" val="82667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3072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A57E30D8-7D3B-4A01-8B0E-9C5FF9E3F937}" type="slidenum">
              <a:rPr lang="en-US" altLang="en-US" sz="1300" smtClean="0"/>
              <a:pPr>
                <a:spcBef>
                  <a:spcPct val="0"/>
                </a:spcBef>
              </a:pPr>
              <a:t>10</a:t>
            </a:fld>
            <a:endParaRPr lang="en-US" altLang="en-US" sz="1300" smtClean="0"/>
          </a:p>
        </p:txBody>
      </p:sp>
      <p:sp>
        <p:nvSpPr>
          <p:cNvPr id="30725"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207010">
              <a:lnSpc>
                <a:spcPct val="143600"/>
              </a:lnSpc>
              <a:spcBef>
                <a:spcPts val="790"/>
              </a:spcBef>
            </a:pPr>
            <a:r>
              <a:rPr lang="en-US" sz="1100" spc="-5" dirty="0" smtClean="0">
                <a:latin typeface="Arial"/>
                <a:cs typeface="Arial"/>
              </a:rPr>
              <a:t>The next recommended action is to hide. If safe evacuation is not possible, find </a:t>
            </a:r>
            <a:r>
              <a:rPr lang="en-US" sz="1100" dirty="0" smtClean="0">
                <a:latin typeface="Arial"/>
                <a:cs typeface="Arial"/>
              </a:rPr>
              <a:t>a </a:t>
            </a:r>
            <a:r>
              <a:rPr lang="en-US" sz="1100" spc="-5" dirty="0" smtClean="0">
                <a:latin typeface="Arial"/>
                <a:cs typeface="Arial"/>
              </a:rPr>
              <a:t>place to  hide </a:t>
            </a:r>
            <a:r>
              <a:rPr lang="en-US" sz="1100" dirty="0" smtClean="0">
                <a:latin typeface="Arial"/>
                <a:cs typeface="Arial"/>
              </a:rPr>
              <a:t>from the </a:t>
            </a:r>
            <a:r>
              <a:rPr lang="en-US" sz="1100" spc="-5" dirty="0" smtClean="0">
                <a:latin typeface="Arial"/>
                <a:cs typeface="Arial"/>
              </a:rPr>
              <a:t>active</a:t>
            </a:r>
            <a:r>
              <a:rPr lang="en-US" sz="1100" spc="-70" dirty="0" smtClean="0">
                <a:latin typeface="Arial"/>
                <a:cs typeface="Arial"/>
              </a:rPr>
              <a:t> </a:t>
            </a:r>
            <a:r>
              <a:rPr lang="en-US" sz="1100" spc="-5" dirty="0" smtClean="0">
                <a:latin typeface="Arial"/>
                <a:cs typeface="Arial"/>
              </a:rPr>
              <a:t>shooter.</a:t>
            </a:r>
            <a:endParaRPr lang="en-US" sz="1100" dirty="0" smtClean="0">
              <a:latin typeface="Arial"/>
              <a:cs typeface="Arial"/>
            </a:endParaRPr>
          </a:p>
          <a:p>
            <a:pPr marL="12700">
              <a:lnSpc>
                <a:spcPct val="100000"/>
              </a:lnSpc>
              <a:spcBef>
                <a:spcPts val="575"/>
              </a:spcBef>
            </a:pPr>
            <a:r>
              <a:rPr lang="en-US" sz="1100" dirty="0" smtClean="0">
                <a:latin typeface="Arial"/>
                <a:cs typeface="Arial"/>
              </a:rPr>
              <a:t>The </a:t>
            </a:r>
            <a:r>
              <a:rPr lang="en-US" sz="1100" spc="-5" dirty="0" smtClean="0">
                <a:latin typeface="Arial"/>
                <a:cs typeface="Arial"/>
              </a:rPr>
              <a:t>hiding place</a:t>
            </a:r>
            <a:r>
              <a:rPr lang="en-US" sz="1100" spc="-60" dirty="0" smtClean="0">
                <a:latin typeface="Arial"/>
                <a:cs typeface="Arial"/>
              </a:rPr>
              <a:t> </a:t>
            </a:r>
            <a:r>
              <a:rPr lang="en-US" sz="1100" spc="-5" dirty="0" smtClean="0">
                <a:latin typeface="Arial"/>
                <a:cs typeface="Arial"/>
              </a:rPr>
              <a:t>should:</a:t>
            </a:r>
            <a:endParaRPr lang="en-US" sz="1100" dirty="0" smtClean="0">
              <a:latin typeface="Arial"/>
              <a:cs typeface="Arial"/>
            </a:endParaRPr>
          </a:p>
          <a:p>
            <a:pPr>
              <a:lnSpc>
                <a:spcPct val="100000"/>
              </a:lnSpc>
              <a:spcBef>
                <a:spcPts val="19"/>
              </a:spcBef>
            </a:pPr>
            <a:endParaRPr lang="en-US" sz="1100" dirty="0" smtClean="0">
              <a:latin typeface="Times New Roman"/>
              <a:cs typeface="Times New Roman"/>
            </a:endParaRPr>
          </a:p>
          <a:p>
            <a:pPr marL="241300" indent="-228600">
              <a:lnSpc>
                <a:spcPct val="100000"/>
              </a:lnSpc>
              <a:buFont typeface="Symbol"/>
              <a:buChar char=""/>
              <a:tabLst>
                <a:tab pos="241935" algn="l"/>
              </a:tabLst>
            </a:pPr>
            <a:r>
              <a:rPr lang="en-US" sz="1100" spc="-5" dirty="0" smtClean="0">
                <a:latin typeface="Arial"/>
                <a:cs typeface="Arial"/>
              </a:rPr>
              <a:t>Be out </a:t>
            </a:r>
            <a:r>
              <a:rPr lang="en-US" sz="1100" spc="-10" dirty="0" smtClean="0">
                <a:latin typeface="Arial"/>
                <a:cs typeface="Arial"/>
              </a:rPr>
              <a:t>of </a:t>
            </a:r>
            <a:r>
              <a:rPr lang="en-US" sz="1100" dirty="0" smtClean="0">
                <a:latin typeface="Arial"/>
                <a:cs typeface="Arial"/>
              </a:rPr>
              <a:t>the </a:t>
            </a:r>
            <a:r>
              <a:rPr lang="en-US" sz="1100" spc="-5" dirty="0" smtClean="0">
                <a:latin typeface="Arial"/>
                <a:cs typeface="Arial"/>
              </a:rPr>
              <a:t>active shooter’s</a:t>
            </a:r>
            <a:r>
              <a:rPr lang="en-US" sz="1100" spc="10" dirty="0" smtClean="0">
                <a:latin typeface="Arial"/>
                <a:cs typeface="Arial"/>
              </a:rPr>
              <a:t> </a:t>
            </a:r>
            <a:r>
              <a:rPr lang="en-US" sz="1100" spc="-10" dirty="0" smtClean="0">
                <a:latin typeface="Arial"/>
                <a:cs typeface="Arial"/>
              </a:rPr>
              <a:t>view.</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5" dirty="0" smtClean="0">
                <a:latin typeface="Arial"/>
                <a:cs typeface="Arial"/>
              </a:rPr>
              <a:t>Provide protection </a:t>
            </a:r>
            <a:r>
              <a:rPr lang="en-US" sz="1100" spc="-10" dirty="0" smtClean="0">
                <a:latin typeface="Arial"/>
                <a:cs typeface="Arial"/>
              </a:rPr>
              <a:t>if </a:t>
            </a:r>
            <a:r>
              <a:rPr lang="en-US" sz="1100" spc="-5" dirty="0" smtClean="0">
                <a:latin typeface="Arial"/>
                <a:cs typeface="Arial"/>
              </a:rPr>
              <a:t>shots </a:t>
            </a:r>
            <a:r>
              <a:rPr lang="en-US" sz="1100" dirty="0" smtClean="0">
                <a:latin typeface="Arial"/>
                <a:cs typeface="Arial"/>
              </a:rPr>
              <a:t>are fired </a:t>
            </a:r>
            <a:r>
              <a:rPr lang="en-US" sz="1100" spc="-5" dirty="0" smtClean="0">
                <a:latin typeface="Arial"/>
                <a:cs typeface="Arial"/>
              </a:rPr>
              <a:t>(for example, an </a:t>
            </a:r>
            <a:r>
              <a:rPr lang="en-US" sz="1100" dirty="0" smtClean="0">
                <a:latin typeface="Arial"/>
                <a:cs typeface="Arial"/>
              </a:rPr>
              <a:t>office </a:t>
            </a:r>
            <a:r>
              <a:rPr lang="en-US" sz="1100" spc="-5" dirty="0" smtClean="0">
                <a:latin typeface="Arial"/>
                <a:cs typeface="Arial"/>
              </a:rPr>
              <a:t>with </a:t>
            </a:r>
            <a:r>
              <a:rPr lang="en-US" sz="1100" dirty="0" smtClean="0">
                <a:latin typeface="Arial"/>
                <a:cs typeface="Arial"/>
              </a:rPr>
              <a:t>a </a:t>
            </a:r>
            <a:r>
              <a:rPr lang="en-US" sz="1100" spc="-5" dirty="0" smtClean="0">
                <a:latin typeface="Arial"/>
                <a:cs typeface="Arial"/>
              </a:rPr>
              <a:t>closed and locked</a:t>
            </a:r>
            <a:r>
              <a:rPr lang="en-US" sz="1100" spc="70" dirty="0" smtClean="0">
                <a:latin typeface="Arial"/>
                <a:cs typeface="Arial"/>
              </a:rPr>
              <a:t> </a:t>
            </a:r>
            <a:r>
              <a:rPr lang="en-US" sz="1100" spc="-5" dirty="0" smtClean="0">
                <a:latin typeface="Arial"/>
                <a:cs typeface="Arial"/>
              </a:rPr>
              <a:t>door).</a:t>
            </a:r>
            <a:endParaRPr lang="en-US" sz="1100" dirty="0" smtClean="0">
              <a:latin typeface="Arial"/>
              <a:cs typeface="Arial"/>
            </a:endParaRPr>
          </a:p>
          <a:p>
            <a:pPr marL="241300" indent="-228600">
              <a:lnSpc>
                <a:spcPct val="100000"/>
              </a:lnSpc>
              <a:spcBef>
                <a:spcPts val="10"/>
              </a:spcBef>
              <a:buFont typeface="Symbol"/>
              <a:buChar char=""/>
              <a:tabLst>
                <a:tab pos="241935" algn="l"/>
              </a:tabLst>
            </a:pPr>
            <a:r>
              <a:rPr lang="en-US" sz="1100" spc="-5" dirty="0" smtClean="0">
                <a:latin typeface="Arial"/>
                <a:cs typeface="Arial"/>
              </a:rPr>
              <a:t>Not restrict options </a:t>
            </a:r>
            <a:r>
              <a:rPr lang="en-US" sz="1100" dirty="0" smtClean="0">
                <a:latin typeface="Arial"/>
                <a:cs typeface="Arial"/>
              </a:rPr>
              <a:t>for</a:t>
            </a:r>
            <a:r>
              <a:rPr lang="en-US" sz="1100" spc="-20" dirty="0" smtClean="0">
                <a:latin typeface="Arial"/>
                <a:cs typeface="Arial"/>
              </a:rPr>
              <a:t> </a:t>
            </a:r>
            <a:r>
              <a:rPr lang="en-US" sz="1100" spc="-5" dirty="0" smtClean="0">
                <a:latin typeface="Arial"/>
                <a:cs typeface="Arial"/>
              </a:rPr>
              <a:t>movement.</a:t>
            </a:r>
            <a:endParaRPr lang="en-US" sz="1100" dirty="0" smtClean="0">
              <a:latin typeface="Arial"/>
              <a:cs typeface="Arial"/>
            </a:endParaRPr>
          </a:p>
          <a:p>
            <a:pPr>
              <a:lnSpc>
                <a:spcPct val="100000"/>
              </a:lnSpc>
              <a:spcBef>
                <a:spcPts val="4"/>
              </a:spcBef>
              <a:buFont typeface="Symbol"/>
              <a:buChar char=""/>
            </a:pPr>
            <a:endParaRPr lang="en-US" sz="1050" dirty="0" smtClean="0">
              <a:latin typeface="Times New Roman"/>
              <a:cs typeface="Times New Roman"/>
            </a:endParaRPr>
          </a:p>
          <a:p>
            <a:pPr marL="12700">
              <a:lnSpc>
                <a:spcPct val="100000"/>
              </a:lnSpc>
            </a:pPr>
            <a:r>
              <a:rPr lang="en-US" sz="1100" spc="5" dirty="0" smtClean="0">
                <a:latin typeface="Arial"/>
                <a:cs typeface="Arial"/>
              </a:rPr>
              <a:t>To </a:t>
            </a:r>
            <a:r>
              <a:rPr lang="en-US" sz="1100" spc="-5" dirty="0" smtClean="0">
                <a:latin typeface="Arial"/>
                <a:cs typeface="Arial"/>
              </a:rPr>
              <a:t>prevent an active shooter </a:t>
            </a:r>
            <a:r>
              <a:rPr lang="en-US" sz="1100" dirty="0" smtClean="0">
                <a:latin typeface="Arial"/>
                <a:cs typeface="Arial"/>
              </a:rPr>
              <a:t>from </a:t>
            </a:r>
            <a:r>
              <a:rPr lang="en-US" sz="1100" spc="-5" dirty="0" smtClean="0">
                <a:latin typeface="Arial"/>
                <a:cs typeface="Arial"/>
              </a:rPr>
              <a:t>entering </a:t>
            </a:r>
            <a:r>
              <a:rPr lang="en-US" sz="1100" dirty="0" smtClean="0">
                <a:latin typeface="Arial"/>
                <a:cs typeface="Arial"/>
              </a:rPr>
              <a:t>a </a:t>
            </a:r>
            <a:r>
              <a:rPr lang="en-US" sz="1100" spc="-5" dirty="0" smtClean="0">
                <a:latin typeface="Arial"/>
                <a:cs typeface="Arial"/>
              </a:rPr>
              <a:t>hiding</a:t>
            </a:r>
            <a:r>
              <a:rPr lang="en-US" sz="1100" spc="-15" dirty="0" smtClean="0">
                <a:latin typeface="Arial"/>
                <a:cs typeface="Arial"/>
              </a:rPr>
              <a:t> </a:t>
            </a:r>
            <a:r>
              <a:rPr lang="en-US" sz="1100" spc="-5" dirty="0" smtClean="0">
                <a:latin typeface="Arial"/>
                <a:cs typeface="Arial"/>
              </a:rPr>
              <a:t>place:</a:t>
            </a:r>
            <a:endParaRPr lang="en-US" sz="1100" dirty="0" smtClean="0">
              <a:latin typeface="Arial"/>
              <a:cs typeface="Arial"/>
            </a:endParaRPr>
          </a:p>
          <a:p>
            <a:pPr>
              <a:lnSpc>
                <a:spcPct val="100000"/>
              </a:lnSpc>
              <a:spcBef>
                <a:spcPts val="19"/>
              </a:spcBef>
            </a:pPr>
            <a:endParaRPr lang="en-US" sz="1100" dirty="0" smtClean="0">
              <a:latin typeface="Times New Roman"/>
              <a:cs typeface="Times New Roman"/>
            </a:endParaRPr>
          </a:p>
          <a:p>
            <a:pPr marL="241300" indent="-228600">
              <a:lnSpc>
                <a:spcPct val="100000"/>
              </a:lnSpc>
              <a:buFont typeface="Symbol"/>
              <a:buChar char=""/>
              <a:tabLst>
                <a:tab pos="241935" algn="l"/>
              </a:tabLst>
            </a:pPr>
            <a:r>
              <a:rPr lang="en-US" sz="1100" spc="-5" dirty="0" smtClean="0">
                <a:latin typeface="Arial"/>
                <a:cs typeface="Arial"/>
              </a:rPr>
              <a:t>Lock </a:t>
            </a:r>
            <a:r>
              <a:rPr lang="en-US" sz="1100" dirty="0" smtClean="0">
                <a:latin typeface="Arial"/>
                <a:cs typeface="Arial"/>
              </a:rPr>
              <a:t>the</a:t>
            </a:r>
            <a:r>
              <a:rPr lang="en-US" sz="1100" spc="-70" dirty="0" smtClean="0">
                <a:latin typeface="Arial"/>
                <a:cs typeface="Arial"/>
              </a:rPr>
              <a:t> </a:t>
            </a:r>
            <a:r>
              <a:rPr lang="en-US" sz="1100" spc="-5" dirty="0" smtClean="0">
                <a:latin typeface="Arial"/>
                <a:cs typeface="Arial"/>
              </a:rPr>
              <a:t>door.</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5" dirty="0" smtClean="0">
                <a:latin typeface="Arial"/>
                <a:cs typeface="Arial"/>
              </a:rPr>
              <a:t>Blockade </a:t>
            </a:r>
            <a:r>
              <a:rPr lang="en-US" sz="1100" dirty="0" smtClean="0">
                <a:latin typeface="Arial"/>
                <a:cs typeface="Arial"/>
              </a:rPr>
              <a:t>the </a:t>
            </a:r>
            <a:r>
              <a:rPr lang="en-US" sz="1100" spc="-5" dirty="0" smtClean="0">
                <a:latin typeface="Arial"/>
                <a:cs typeface="Arial"/>
              </a:rPr>
              <a:t>door with heavy furniture.  </a:t>
            </a:r>
            <a:r>
              <a:rPr lang="en-US" sz="1100" dirty="0" smtClean="0">
                <a:latin typeface="Arial"/>
                <a:cs typeface="Arial"/>
              </a:rPr>
              <a:t>This </a:t>
            </a:r>
            <a:r>
              <a:rPr lang="en-US" sz="1100" spc="-5" dirty="0" smtClean="0">
                <a:latin typeface="Arial"/>
                <a:cs typeface="Arial"/>
              </a:rPr>
              <a:t>also provides additional</a:t>
            </a:r>
            <a:r>
              <a:rPr lang="en-US" sz="1100" spc="65" dirty="0" smtClean="0">
                <a:latin typeface="Arial"/>
                <a:cs typeface="Arial"/>
              </a:rPr>
              <a:t> </a:t>
            </a:r>
            <a:r>
              <a:rPr lang="en-US" sz="1100" spc="-5" dirty="0" smtClean="0">
                <a:latin typeface="Arial"/>
                <a:cs typeface="Arial"/>
              </a:rPr>
              <a:t>protection.</a:t>
            </a:r>
            <a:endParaRPr lang="en-US" sz="1100" dirty="0" smtClean="0">
              <a:latin typeface="Arial"/>
              <a:cs typeface="Arial"/>
            </a:endParaRPr>
          </a:p>
          <a:p>
            <a:pPr marL="241300" indent="-228600">
              <a:lnSpc>
                <a:spcPct val="100000"/>
              </a:lnSpc>
              <a:spcBef>
                <a:spcPts val="10"/>
              </a:spcBef>
              <a:buFont typeface="Symbol"/>
              <a:buChar char=""/>
              <a:tabLst>
                <a:tab pos="241935" algn="l"/>
              </a:tabLst>
            </a:pPr>
            <a:r>
              <a:rPr lang="en-US" sz="1100" spc="-5" dirty="0" smtClean="0">
                <a:latin typeface="Arial"/>
                <a:cs typeface="Arial"/>
              </a:rPr>
              <a:t>Close, cover, and move away </a:t>
            </a:r>
            <a:r>
              <a:rPr lang="en-US" sz="1100" dirty="0" smtClean="0">
                <a:latin typeface="Arial"/>
                <a:cs typeface="Arial"/>
              </a:rPr>
              <a:t>from </a:t>
            </a:r>
            <a:r>
              <a:rPr lang="en-US" sz="1100" spc="-5" dirty="0" smtClean="0">
                <a:latin typeface="Arial"/>
                <a:cs typeface="Arial"/>
              </a:rPr>
              <a:t>any</a:t>
            </a:r>
            <a:r>
              <a:rPr lang="en-US" sz="1100" spc="-20" dirty="0" smtClean="0">
                <a:latin typeface="Arial"/>
                <a:cs typeface="Arial"/>
              </a:rPr>
              <a:t> </a:t>
            </a:r>
            <a:r>
              <a:rPr lang="en-US" sz="1100" spc="-5" dirty="0" smtClean="0">
                <a:latin typeface="Arial"/>
                <a:cs typeface="Arial"/>
              </a:rPr>
              <a:t>windows.</a:t>
            </a:r>
            <a:endParaRPr lang="en-US" sz="1100" dirty="0" smtClean="0">
              <a:latin typeface="Arial"/>
              <a:cs typeface="Arial"/>
            </a:endParaRPr>
          </a:p>
        </p:txBody>
      </p:sp>
      <p:sp>
        <p:nvSpPr>
          <p:cNvPr id="30726"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62949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3277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849E2D0E-09AD-4D61-9E1B-3608982102C0}" type="slidenum">
              <a:rPr lang="en-US" altLang="en-US" sz="1300" smtClean="0"/>
              <a:pPr>
                <a:spcBef>
                  <a:spcPct val="0"/>
                </a:spcBef>
              </a:pPr>
              <a:t>11</a:t>
            </a:fld>
            <a:endParaRPr lang="en-US" altLang="en-US" sz="1300" smtClean="0"/>
          </a:p>
        </p:txBody>
      </p:sp>
      <p:sp>
        <p:nvSpPr>
          <p:cNvPr id="32773"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a:lnSpc>
                <a:spcPct val="100000"/>
              </a:lnSpc>
            </a:pPr>
            <a:r>
              <a:rPr lang="en-US" sz="1100" spc="-5" dirty="0" smtClean="0">
                <a:latin typeface="Arial"/>
                <a:cs typeface="Arial"/>
              </a:rPr>
              <a:t>If </a:t>
            </a:r>
            <a:r>
              <a:rPr lang="en-US" sz="1100" dirty="0" smtClean="0">
                <a:latin typeface="Arial"/>
                <a:cs typeface="Arial"/>
              </a:rPr>
              <a:t>the </a:t>
            </a:r>
            <a:r>
              <a:rPr lang="en-US" sz="1100" spc="-5" dirty="0" smtClean="0">
                <a:latin typeface="Arial"/>
                <a:cs typeface="Arial"/>
              </a:rPr>
              <a:t>active shooter is nearby, </a:t>
            </a:r>
            <a:r>
              <a:rPr lang="en-US" sz="1100" dirty="0" smtClean="0">
                <a:latin typeface="Arial"/>
                <a:cs typeface="Arial"/>
              </a:rPr>
              <a:t>take the </a:t>
            </a:r>
            <a:r>
              <a:rPr lang="en-US" sz="1100" spc="-5" dirty="0" smtClean="0">
                <a:latin typeface="Arial"/>
                <a:cs typeface="Arial"/>
              </a:rPr>
              <a:t>following</a:t>
            </a:r>
            <a:r>
              <a:rPr lang="en-US" sz="1100" spc="20" dirty="0" smtClean="0">
                <a:latin typeface="Arial"/>
                <a:cs typeface="Arial"/>
              </a:rPr>
              <a:t> </a:t>
            </a:r>
            <a:r>
              <a:rPr lang="en-US" sz="1100" spc="-5" dirty="0" smtClean="0">
                <a:latin typeface="Arial"/>
                <a:cs typeface="Arial"/>
              </a:rPr>
              <a:t>actions:</a:t>
            </a:r>
            <a:endParaRPr lang="en-US" sz="1100" dirty="0" smtClean="0">
              <a:latin typeface="Arial"/>
              <a:cs typeface="Arial"/>
            </a:endParaRPr>
          </a:p>
          <a:p>
            <a:pPr>
              <a:lnSpc>
                <a:spcPct val="100000"/>
              </a:lnSpc>
              <a:spcBef>
                <a:spcPts val="19"/>
              </a:spcBef>
            </a:pPr>
            <a:endParaRPr lang="en-US" sz="1100" dirty="0" smtClean="0">
              <a:latin typeface="Times New Roman"/>
              <a:cs typeface="Times New Roman"/>
            </a:endParaRPr>
          </a:p>
          <a:p>
            <a:pPr marL="241300" indent="-228600">
              <a:lnSpc>
                <a:spcPct val="100000"/>
              </a:lnSpc>
              <a:buFont typeface="Symbol"/>
              <a:buChar char=""/>
              <a:tabLst>
                <a:tab pos="241935" algn="l"/>
              </a:tabLst>
            </a:pPr>
            <a:r>
              <a:rPr lang="en-US" sz="1100" spc="-5" dirty="0" smtClean="0">
                <a:latin typeface="Arial"/>
                <a:cs typeface="Arial"/>
              </a:rPr>
              <a:t>Lock </a:t>
            </a:r>
            <a:r>
              <a:rPr lang="en-US" sz="1100" dirty="0" smtClean="0">
                <a:latin typeface="Arial"/>
                <a:cs typeface="Arial"/>
              </a:rPr>
              <a:t>the</a:t>
            </a:r>
            <a:r>
              <a:rPr lang="en-US" sz="1100" spc="-70" dirty="0" smtClean="0">
                <a:latin typeface="Arial"/>
                <a:cs typeface="Arial"/>
              </a:rPr>
              <a:t> </a:t>
            </a:r>
            <a:r>
              <a:rPr lang="en-US" sz="1100" spc="-5" dirty="0" smtClean="0">
                <a:latin typeface="Arial"/>
                <a:cs typeface="Arial"/>
              </a:rPr>
              <a:t>door.</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5" dirty="0" smtClean="0">
                <a:latin typeface="Arial"/>
                <a:cs typeface="Arial"/>
              </a:rPr>
              <a:t>Hide behind </a:t>
            </a:r>
            <a:r>
              <a:rPr lang="en-US" sz="1100" dirty="0" smtClean="0">
                <a:latin typeface="Arial"/>
                <a:cs typeface="Arial"/>
              </a:rPr>
              <a:t>a </a:t>
            </a:r>
            <a:r>
              <a:rPr lang="en-US" sz="1100" spc="-5" dirty="0" smtClean="0">
                <a:latin typeface="Arial"/>
                <a:cs typeface="Arial"/>
              </a:rPr>
              <a:t>large item </a:t>
            </a:r>
            <a:r>
              <a:rPr lang="en-US" sz="1100" dirty="0" smtClean="0">
                <a:latin typeface="Arial"/>
                <a:cs typeface="Arial"/>
              </a:rPr>
              <a:t>(for </a:t>
            </a:r>
            <a:r>
              <a:rPr lang="en-US" sz="1100" spc="-5" dirty="0" smtClean="0">
                <a:latin typeface="Arial"/>
                <a:cs typeface="Arial"/>
              </a:rPr>
              <a:t>example, </a:t>
            </a:r>
            <a:r>
              <a:rPr lang="en-US" sz="1100" dirty="0" smtClean="0">
                <a:latin typeface="Arial"/>
                <a:cs typeface="Arial"/>
              </a:rPr>
              <a:t>a </a:t>
            </a:r>
            <a:r>
              <a:rPr lang="en-US" sz="1100" spc="-5" dirty="0" smtClean="0">
                <a:latin typeface="Arial"/>
                <a:cs typeface="Arial"/>
              </a:rPr>
              <a:t>cabinet </a:t>
            </a:r>
            <a:r>
              <a:rPr lang="en-US" sz="1100" spc="-10" dirty="0" smtClean="0">
                <a:latin typeface="Arial"/>
                <a:cs typeface="Arial"/>
              </a:rPr>
              <a:t>or</a:t>
            </a:r>
            <a:r>
              <a:rPr lang="en-US" sz="1100" spc="20" dirty="0" smtClean="0">
                <a:latin typeface="Arial"/>
                <a:cs typeface="Arial"/>
              </a:rPr>
              <a:t> </a:t>
            </a:r>
            <a:r>
              <a:rPr lang="en-US" sz="1100" spc="-5" dirty="0" smtClean="0">
                <a:latin typeface="Arial"/>
                <a:cs typeface="Arial"/>
              </a:rPr>
              <a:t>desk).</a:t>
            </a:r>
            <a:endParaRPr lang="en-US" sz="1100" dirty="0" smtClean="0">
              <a:latin typeface="Arial"/>
              <a:cs typeface="Arial"/>
            </a:endParaRPr>
          </a:p>
          <a:p>
            <a:pPr marL="241300" marR="160020" indent="-228600">
              <a:lnSpc>
                <a:spcPts val="1270"/>
              </a:lnSpc>
              <a:spcBef>
                <a:spcPts val="95"/>
              </a:spcBef>
              <a:buFont typeface="Symbol"/>
              <a:buChar char=""/>
              <a:tabLst>
                <a:tab pos="241935" algn="l"/>
              </a:tabLst>
            </a:pPr>
            <a:r>
              <a:rPr lang="en-US" sz="1100" spc="-5" dirty="0" smtClean="0">
                <a:latin typeface="Arial"/>
                <a:cs typeface="Arial"/>
              </a:rPr>
              <a:t>Silence your cell phone and/or pager. (Even </a:t>
            </a:r>
            <a:r>
              <a:rPr lang="en-US" sz="1100" dirty="0" smtClean="0">
                <a:latin typeface="Arial"/>
                <a:cs typeface="Arial"/>
              </a:rPr>
              <a:t>the </a:t>
            </a:r>
            <a:r>
              <a:rPr lang="en-US" sz="1100" spc="-5" dirty="0" smtClean="0">
                <a:latin typeface="Arial"/>
                <a:cs typeface="Arial"/>
              </a:rPr>
              <a:t>vibrate setting </a:t>
            </a:r>
            <a:r>
              <a:rPr lang="en-US" sz="1100" dirty="0" smtClean="0">
                <a:latin typeface="Arial"/>
                <a:cs typeface="Arial"/>
              </a:rPr>
              <a:t>can </a:t>
            </a:r>
            <a:r>
              <a:rPr lang="en-US" sz="1100" spc="-5" dirty="0" smtClean="0">
                <a:latin typeface="Arial"/>
                <a:cs typeface="Arial"/>
              </a:rPr>
              <a:t>give away </a:t>
            </a:r>
            <a:r>
              <a:rPr lang="en-US" sz="1100" dirty="0" smtClean="0">
                <a:latin typeface="Arial"/>
                <a:cs typeface="Arial"/>
              </a:rPr>
              <a:t>a </a:t>
            </a:r>
            <a:r>
              <a:rPr lang="en-US" sz="1100" spc="-5" dirty="0" smtClean="0">
                <a:latin typeface="Arial"/>
                <a:cs typeface="Arial"/>
              </a:rPr>
              <a:t>hiding  position.)</a:t>
            </a:r>
            <a:endParaRPr lang="en-US" sz="1100" dirty="0" smtClean="0">
              <a:latin typeface="Arial"/>
              <a:cs typeface="Arial"/>
            </a:endParaRPr>
          </a:p>
          <a:p>
            <a:pPr marL="241300" indent="-228600">
              <a:lnSpc>
                <a:spcPts val="1300"/>
              </a:lnSpc>
              <a:buFont typeface="Symbol"/>
              <a:buChar char=""/>
              <a:tabLst>
                <a:tab pos="241935" algn="l"/>
              </a:tabLst>
            </a:pPr>
            <a:r>
              <a:rPr lang="en-US" sz="1100" spc="-5" dirty="0" smtClean="0">
                <a:latin typeface="Arial"/>
                <a:cs typeface="Arial"/>
              </a:rPr>
              <a:t>Remain</a:t>
            </a:r>
            <a:r>
              <a:rPr lang="en-US" sz="1100" spc="-95" dirty="0" smtClean="0">
                <a:latin typeface="Arial"/>
                <a:cs typeface="Arial"/>
              </a:rPr>
              <a:t> </a:t>
            </a:r>
            <a:r>
              <a:rPr lang="en-US" sz="1100" dirty="0" smtClean="0">
                <a:latin typeface="Arial"/>
                <a:cs typeface="Arial"/>
              </a:rPr>
              <a:t>quiet.</a:t>
            </a:r>
          </a:p>
          <a:p>
            <a:pPr>
              <a:lnSpc>
                <a:spcPct val="100000"/>
              </a:lnSpc>
              <a:spcBef>
                <a:spcPts val="30"/>
              </a:spcBef>
            </a:pPr>
            <a:endParaRPr lang="en-US" sz="1100" dirty="0" smtClean="0">
              <a:latin typeface="Times New Roman"/>
              <a:cs typeface="Times New Roman"/>
            </a:endParaRPr>
          </a:p>
          <a:p>
            <a:pPr marL="12700" marR="5080">
              <a:lnSpc>
                <a:spcPts val="1270"/>
              </a:lnSpc>
            </a:pPr>
            <a:r>
              <a:rPr lang="en-US" sz="1100" spc="-5" dirty="0" smtClean="0">
                <a:latin typeface="Arial"/>
                <a:cs typeface="Arial"/>
              </a:rPr>
              <a:t>Consider </a:t>
            </a:r>
            <a:r>
              <a:rPr lang="en-US" sz="1100" dirty="0" smtClean="0">
                <a:latin typeface="Arial"/>
                <a:cs typeface="Arial"/>
              </a:rPr>
              <a:t>the </a:t>
            </a:r>
            <a:r>
              <a:rPr lang="en-US" sz="1100" spc="-5" dirty="0" smtClean="0">
                <a:latin typeface="Arial"/>
                <a:cs typeface="Arial"/>
              </a:rPr>
              <a:t>difference between cover and concealment. Cover might protect </a:t>
            </a:r>
            <a:r>
              <a:rPr lang="en-US" sz="1100" dirty="0" smtClean="0">
                <a:latin typeface="Arial"/>
                <a:cs typeface="Arial"/>
              </a:rPr>
              <a:t>a </a:t>
            </a:r>
            <a:r>
              <a:rPr lang="en-US" sz="1100" spc="-5" dirty="0" smtClean="0">
                <a:latin typeface="Arial"/>
                <a:cs typeface="Arial"/>
              </a:rPr>
              <a:t>person </a:t>
            </a:r>
            <a:r>
              <a:rPr lang="en-US" sz="1100" dirty="0" smtClean="0">
                <a:latin typeface="Arial"/>
                <a:cs typeface="Arial"/>
              </a:rPr>
              <a:t>from  </a:t>
            </a:r>
            <a:r>
              <a:rPr lang="en-US" sz="1100" spc="-5" dirty="0" smtClean="0">
                <a:latin typeface="Arial"/>
                <a:cs typeface="Arial"/>
              </a:rPr>
              <a:t>gunfire, </a:t>
            </a:r>
            <a:r>
              <a:rPr lang="en-US" sz="1100" spc="-10" dirty="0" smtClean="0">
                <a:latin typeface="Arial"/>
                <a:cs typeface="Arial"/>
              </a:rPr>
              <a:t>while </a:t>
            </a:r>
            <a:r>
              <a:rPr lang="en-US" sz="1100" spc="-5" dirty="0" smtClean="0">
                <a:latin typeface="Arial"/>
                <a:cs typeface="Arial"/>
              </a:rPr>
              <a:t>concealment </a:t>
            </a:r>
            <a:r>
              <a:rPr lang="en-US" sz="1100" spc="-10" dirty="0" smtClean="0">
                <a:latin typeface="Arial"/>
                <a:cs typeface="Arial"/>
              </a:rPr>
              <a:t>will </a:t>
            </a:r>
            <a:r>
              <a:rPr lang="en-US" sz="1100" spc="-5" dirty="0" smtClean="0">
                <a:latin typeface="Arial"/>
                <a:cs typeface="Arial"/>
              </a:rPr>
              <a:t>merely hide </a:t>
            </a:r>
            <a:r>
              <a:rPr lang="en-US" sz="1100" dirty="0" smtClean="0">
                <a:latin typeface="Arial"/>
                <a:cs typeface="Arial"/>
              </a:rPr>
              <a:t>a </a:t>
            </a:r>
            <a:r>
              <a:rPr lang="en-US" sz="1100" spc="-5" dirty="0" smtClean="0">
                <a:latin typeface="Arial"/>
                <a:cs typeface="Arial"/>
              </a:rPr>
              <a:t>person </a:t>
            </a:r>
            <a:r>
              <a:rPr lang="en-US" sz="1100" dirty="0" smtClean="0">
                <a:latin typeface="Arial"/>
                <a:cs typeface="Arial"/>
              </a:rPr>
              <a:t>from the </a:t>
            </a:r>
            <a:r>
              <a:rPr lang="en-US" sz="1100" spc="-5" dirty="0" smtClean="0">
                <a:latin typeface="Arial"/>
                <a:cs typeface="Arial"/>
              </a:rPr>
              <a:t>view </a:t>
            </a:r>
            <a:r>
              <a:rPr lang="en-US" sz="1100" spc="-10" dirty="0" smtClean="0">
                <a:latin typeface="Arial"/>
                <a:cs typeface="Arial"/>
              </a:rPr>
              <a:t>of </a:t>
            </a:r>
            <a:r>
              <a:rPr lang="en-US" sz="1100" dirty="0" smtClean="0">
                <a:latin typeface="Arial"/>
                <a:cs typeface="Arial"/>
              </a:rPr>
              <a:t>the</a:t>
            </a:r>
            <a:r>
              <a:rPr lang="en-US" sz="1100" spc="125" dirty="0" smtClean="0">
                <a:latin typeface="Arial"/>
                <a:cs typeface="Arial"/>
              </a:rPr>
              <a:t> </a:t>
            </a:r>
            <a:r>
              <a:rPr lang="en-US" sz="1100" spc="-5" dirty="0" smtClean="0">
                <a:latin typeface="Arial"/>
                <a:cs typeface="Arial"/>
              </a:rPr>
              <a:t>shooter.</a:t>
            </a:r>
            <a:endParaRPr lang="en-US" sz="1100" dirty="0" smtClean="0">
              <a:latin typeface="Arial"/>
              <a:cs typeface="Arial"/>
            </a:endParaRPr>
          </a:p>
          <a:p>
            <a:pPr>
              <a:lnSpc>
                <a:spcPct val="100000"/>
              </a:lnSpc>
              <a:spcBef>
                <a:spcPts val="12"/>
              </a:spcBef>
            </a:pPr>
            <a:endParaRPr lang="en-US" sz="1050" dirty="0" smtClean="0">
              <a:latin typeface="Times New Roman"/>
              <a:cs typeface="Times New Roman"/>
            </a:endParaRPr>
          </a:p>
          <a:p>
            <a:pPr marL="12700" marR="24130">
              <a:lnSpc>
                <a:spcPct val="95900"/>
              </a:lnSpc>
            </a:pPr>
            <a:r>
              <a:rPr lang="en-US" sz="1100" spc="-5" dirty="0" smtClean="0">
                <a:latin typeface="Arial"/>
                <a:cs typeface="Arial"/>
              </a:rPr>
              <a:t>Persons in an active shooter situation should quickly </a:t>
            </a:r>
            <a:r>
              <a:rPr lang="en-US" sz="1100" dirty="0" smtClean="0">
                <a:latin typeface="Arial"/>
                <a:cs typeface="Arial"/>
              </a:rPr>
              <a:t>choose the </a:t>
            </a:r>
            <a:r>
              <a:rPr lang="en-US" sz="1100" spc="-5" dirty="0" smtClean="0">
                <a:latin typeface="Arial"/>
                <a:cs typeface="Arial"/>
              </a:rPr>
              <a:t>best space that is </a:t>
            </a:r>
            <a:r>
              <a:rPr lang="en-US" sz="1100" spc="-10" dirty="0" smtClean="0">
                <a:latin typeface="Arial"/>
                <a:cs typeface="Arial"/>
              </a:rPr>
              <a:t>available.  </a:t>
            </a:r>
            <a:r>
              <a:rPr lang="en-US" sz="1100" spc="-5" dirty="0" smtClean="0">
                <a:latin typeface="Arial"/>
                <a:cs typeface="Arial"/>
              </a:rPr>
              <a:t>Finding cover is preferable, but </a:t>
            </a:r>
            <a:r>
              <a:rPr lang="en-US" sz="1100" spc="-10" dirty="0" smtClean="0">
                <a:latin typeface="Arial"/>
                <a:cs typeface="Arial"/>
              </a:rPr>
              <a:t>if </a:t>
            </a:r>
            <a:r>
              <a:rPr lang="en-US" sz="1100" spc="-5" dirty="0" smtClean="0">
                <a:latin typeface="Arial"/>
                <a:cs typeface="Arial"/>
              </a:rPr>
              <a:t>cover is not </a:t>
            </a:r>
            <a:r>
              <a:rPr lang="en-US" sz="1100" spc="-10" dirty="0" smtClean="0">
                <a:latin typeface="Arial"/>
                <a:cs typeface="Arial"/>
              </a:rPr>
              <a:t>available </a:t>
            </a:r>
            <a:r>
              <a:rPr lang="en-US" sz="1100" spc="-5" dirty="0" smtClean="0">
                <a:latin typeface="Arial"/>
                <a:cs typeface="Arial"/>
              </a:rPr>
              <a:t>you should </a:t>
            </a:r>
            <a:r>
              <a:rPr lang="en-US" sz="1100" dirty="0" smtClean="0">
                <a:latin typeface="Arial"/>
                <a:cs typeface="Arial"/>
              </a:rPr>
              <a:t>find a </a:t>
            </a:r>
            <a:r>
              <a:rPr lang="en-US" sz="1100" spc="-5" dirty="0" smtClean="0">
                <a:latin typeface="Arial"/>
                <a:cs typeface="Arial"/>
              </a:rPr>
              <a:t>position </a:t>
            </a:r>
            <a:r>
              <a:rPr lang="en-US" sz="1100" spc="-15" dirty="0" smtClean="0">
                <a:latin typeface="Arial"/>
                <a:cs typeface="Arial"/>
              </a:rPr>
              <a:t>of  </a:t>
            </a:r>
            <a:r>
              <a:rPr lang="en-US" sz="1100" spc="-5" dirty="0" smtClean="0">
                <a:latin typeface="Arial"/>
                <a:cs typeface="Arial"/>
              </a:rPr>
              <a:t>concealment.</a:t>
            </a:r>
            <a:endParaRPr lang="en-US" sz="1100" dirty="0" smtClean="0">
              <a:latin typeface="Arial"/>
              <a:cs typeface="Arial"/>
            </a:endParaRPr>
          </a:p>
        </p:txBody>
      </p:sp>
      <p:sp>
        <p:nvSpPr>
          <p:cNvPr id="32774"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162776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3482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9B10E312-5043-44E7-9E2C-9C8A13D6A826}" type="slidenum">
              <a:rPr lang="en-US" altLang="en-US" sz="1300" smtClean="0"/>
              <a:pPr>
                <a:spcBef>
                  <a:spcPct val="0"/>
                </a:spcBef>
              </a:pPr>
              <a:t>12</a:t>
            </a:fld>
            <a:endParaRPr lang="en-US" altLang="en-US" sz="1300" smtClean="0"/>
          </a:p>
        </p:txBody>
      </p:sp>
      <p:sp>
        <p:nvSpPr>
          <p:cNvPr id="34821"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a:lnSpc>
                <a:spcPct val="100000"/>
              </a:lnSpc>
            </a:pPr>
            <a:r>
              <a:rPr lang="en-US" sz="1100" dirty="0" smtClean="0">
                <a:latin typeface="Arial"/>
                <a:cs typeface="Arial"/>
              </a:rPr>
              <a:t>When </a:t>
            </a:r>
            <a:r>
              <a:rPr lang="en-US" sz="1100" spc="-5" dirty="0" smtClean="0">
                <a:latin typeface="Arial"/>
                <a:cs typeface="Arial"/>
              </a:rPr>
              <a:t>possible, provide the following information to law enforcement officers </a:t>
            </a:r>
            <a:r>
              <a:rPr lang="en-US" sz="1100" spc="-10" dirty="0" smtClean="0">
                <a:latin typeface="Arial"/>
                <a:cs typeface="Arial"/>
              </a:rPr>
              <a:t>or </a:t>
            </a:r>
            <a:r>
              <a:rPr lang="en-US" sz="1100" spc="-5" dirty="0" smtClean="0">
                <a:latin typeface="Arial"/>
                <a:cs typeface="Arial"/>
              </a:rPr>
              <a:t>911</a:t>
            </a:r>
            <a:r>
              <a:rPr lang="en-US" sz="1100" spc="140" dirty="0" smtClean="0">
                <a:latin typeface="Arial"/>
                <a:cs typeface="Arial"/>
              </a:rPr>
              <a:t> </a:t>
            </a:r>
            <a:r>
              <a:rPr lang="en-US" sz="1100" spc="-5" dirty="0" smtClean="0">
                <a:latin typeface="Arial"/>
                <a:cs typeface="Arial"/>
              </a:rPr>
              <a:t>operators:</a:t>
            </a:r>
            <a:endParaRPr lang="en-US" sz="1100" dirty="0" smtClean="0">
              <a:latin typeface="Arial"/>
              <a:cs typeface="Arial"/>
            </a:endParaRPr>
          </a:p>
          <a:p>
            <a:pPr>
              <a:lnSpc>
                <a:spcPct val="100000"/>
              </a:lnSpc>
              <a:spcBef>
                <a:spcPts val="19"/>
              </a:spcBef>
            </a:pPr>
            <a:endParaRPr lang="en-US" sz="1100" dirty="0" smtClean="0">
              <a:latin typeface="Times New Roman"/>
              <a:cs typeface="Times New Roman"/>
            </a:endParaRPr>
          </a:p>
          <a:p>
            <a:pPr marL="241300" indent="-228600">
              <a:lnSpc>
                <a:spcPct val="100000"/>
              </a:lnSpc>
              <a:buFont typeface="Symbol"/>
              <a:buChar char=""/>
              <a:tabLst>
                <a:tab pos="241935" algn="l"/>
              </a:tabLst>
            </a:pPr>
            <a:r>
              <a:rPr lang="en-US" sz="1100" spc="-5" dirty="0" smtClean="0">
                <a:latin typeface="Arial"/>
                <a:cs typeface="Arial"/>
              </a:rPr>
              <a:t>Location </a:t>
            </a:r>
            <a:r>
              <a:rPr lang="en-US" sz="1100" spc="-10" dirty="0" smtClean="0">
                <a:latin typeface="Arial"/>
                <a:cs typeface="Arial"/>
              </a:rPr>
              <a:t>of </a:t>
            </a:r>
            <a:r>
              <a:rPr lang="en-US" sz="1100" dirty="0" smtClean="0">
                <a:latin typeface="Arial"/>
                <a:cs typeface="Arial"/>
              </a:rPr>
              <a:t>the </a:t>
            </a:r>
            <a:r>
              <a:rPr lang="en-US" sz="1100" spc="-5" dirty="0" smtClean="0">
                <a:latin typeface="Arial"/>
                <a:cs typeface="Arial"/>
              </a:rPr>
              <a:t>active</a:t>
            </a:r>
            <a:r>
              <a:rPr lang="en-US" sz="1100" spc="-15" dirty="0" smtClean="0">
                <a:latin typeface="Arial"/>
                <a:cs typeface="Arial"/>
              </a:rPr>
              <a:t> </a:t>
            </a:r>
            <a:r>
              <a:rPr lang="en-US" sz="1100" spc="-5" dirty="0" smtClean="0">
                <a:latin typeface="Arial"/>
                <a:cs typeface="Arial"/>
              </a:rPr>
              <a:t>shooter.</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5" dirty="0" smtClean="0">
                <a:latin typeface="Arial"/>
                <a:cs typeface="Arial"/>
              </a:rPr>
              <a:t>Number </a:t>
            </a:r>
            <a:r>
              <a:rPr lang="en-US" sz="1100" spc="-10" dirty="0" smtClean="0">
                <a:latin typeface="Arial"/>
                <a:cs typeface="Arial"/>
              </a:rPr>
              <a:t>of </a:t>
            </a:r>
            <a:r>
              <a:rPr lang="en-US" sz="1100" spc="-5" dirty="0" smtClean="0">
                <a:latin typeface="Arial"/>
                <a:cs typeface="Arial"/>
              </a:rPr>
              <a:t>shooters, </a:t>
            </a:r>
            <a:r>
              <a:rPr lang="en-US" sz="1100" spc="-10" dirty="0" smtClean="0">
                <a:latin typeface="Arial"/>
                <a:cs typeface="Arial"/>
              </a:rPr>
              <a:t>if </a:t>
            </a:r>
            <a:r>
              <a:rPr lang="en-US" sz="1100" spc="-5" dirty="0" smtClean="0">
                <a:latin typeface="Arial"/>
                <a:cs typeface="Arial"/>
              </a:rPr>
              <a:t>more </a:t>
            </a:r>
            <a:r>
              <a:rPr lang="en-US" sz="1100" dirty="0" smtClean="0">
                <a:latin typeface="Arial"/>
                <a:cs typeface="Arial"/>
              </a:rPr>
              <a:t>than</a:t>
            </a:r>
            <a:r>
              <a:rPr lang="en-US" sz="1100" spc="25" dirty="0" smtClean="0">
                <a:latin typeface="Arial"/>
                <a:cs typeface="Arial"/>
              </a:rPr>
              <a:t> </a:t>
            </a:r>
            <a:r>
              <a:rPr lang="en-US" sz="1100" spc="-5" dirty="0" smtClean="0">
                <a:latin typeface="Arial"/>
                <a:cs typeface="Arial"/>
              </a:rPr>
              <a:t>one.</a:t>
            </a:r>
            <a:endParaRPr lang="en-US" sz="1100" dirty="0" smtClean="0">
              <a:latin typeface="Arial"/>
              <a:cs typeface="Arial"/>
            </a:endParaRPr>
          </a:p>
          <a:p>
            <a:pPr marL="241300" indent="-228600">
              <a:lnSpc>
                <a:spcPct val="100000"/>
              </a:lnSpc>
              <a:spcBef>
                <a:spcPts val="10"/>
              </a:spcBef>
              <a:buFont typeface="Symbol"/>
              <a:buChar char=""/>
              <a:tabLst>
                <a:tab pos="241935" algn="l"/>
              </a:tabLst>
            </a:pPr>
            <a:r>
              <a:rPr lang="en-US" sz="1100" spc="-5" dirty="0" smtClean="0">
                <a:latin typeface="Arial"/>
                <a:cs typeface="Arial"/>
              </a:rPr>
              <a:t>Physical description </a:t>
            </a:r>
            <a:r>
              <a:rPr lang="en-US" sz="1100" spc="-10" dirty="0" smtClean="0">
                <a:latin typeface="Arial"/>
                <a:cs typeface="Arial"/>
              </a:rPr>
              <a:t>of </a:t>
            </a:r>
            <a:r>
              <a:rPr lang="en-US" sz="1100" spc="-5" dirty="0" smtClean="0">
                <a:latin typeface="Arial"/>
                <a:cs typeface="Arial"/>
              </a:rPr>
              <a:t>the</a:t>
            </a:r>
            <a:r>
              <a:rPr lang="en-US" sz="1100" spc="35" dirty="0" smtClean="0">
                <a:latin typeface="Arial"/>
                <a:cs typeface="Arial"/>
              </a:rPr>
              <a:t> </a:t>
            </a:r>
            <a:r>
              <a:rPr lang="en-US" sz="1100" spc="-5" dirty="0" smtClean="0">
                <a:latin typeface="Arial"/>
                <a:cs typeface="Arial"/>
              </a:rPr>
              <a:t>shooter(s).</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5" dirty="0" smtClean="0">
                <a:latin typeface="Arial"/>
                <a:cs typeface="Arial"/>
              </a:rPr>
              <a:t>Number and type </a:t>
            </a:r>
            <a:r>
              <a:rPr lang="en-US" sz="1100" spc="-10" dirty="0" smtClean="0">
                <a:latin typeface="Arial"/>
                <a:cs typeface="Arial"/>
              </a:rPr>
              <a:t>of </a:t>
            </a:r>
            <a:r>
              <a:rPr lang="en-US" sz="1100" spc="-5" dirty="0" smtClean="0">
                <a:latin typeface="Arial"/>
                <a:cs typeface="Arial"/>
              </a:rPr>
              <a:t>weapons held by </a:t>
            </a:r>
            <a:r>
              <a:rPr lang="en-US" sz="1100" dirty="0" smtClean="0">
                <a:latin typeface="Arial"/>
                <a:cs typeface="Arial"/>
              </a:rPr>
              <a:t>the</a:t>
            </a:r>
            <a:r>
              <a:rPr lang="en-US" sz="1100" spc="35" dirty="0" smtClean="0">
                <a:latin typeface="Arial"/>
                <a:cs typeface="Arial"/>
              </a:rPr>
              <a:t> </a:t>
            </a:r>
            <a:r>
              <a:rPr lang="en-US" sz="1100" spc="-5" dirty="0" smtClean="0">
                <a:latin typeface="Arial"/>
                <a:cs typeface="Arial"/>
              </a:rPr>
              <a:t>shooter(s).</a:t>
            </a:r>
            <a:endParaRPr lang="en-US" sz="1100" dirty="0" smtClean="0">
              <a:latin typeface="Arial"/>
              <a:cs typeface="Arial"/>
            </a:endParaRPr>
          </a:p>
          <a:p>
            <a:pPr marL="241300" indent="-228600">
              <a:lnSpc>
                <a:spcPct val="100000"/>
              </a:lnSpc>
              <a:spcBef>
                <a:spcPts val="10"/>
              </a:spcBef>
              <a:buFont typeface="Symbol"/>
              <a:buChar char=""/>
              <a:tabLst>
                <a:tab pos="241935" algn="l"/>
              </a:tabLst>
            </a:pPr>
            <a:r>
              <a:rPr lang="en-US" sz="1100" spc="-5" dirty="0" smtClean="0">
                <a:latin typeface="Arial"/>
                <a:cs typeface="Arial"/>
              </a:rPr>
              <a:t>Number </a:t>
            </a:r>
            <a:r>
              <a:rPr lang="en-US" sz="1100" spc="-10" dirty="0" smtClean="0">
                <a:latin typeface="Arial"/>
                <a:cs typeface="Arial"/>
              </a:rPr>
              <a:t>of </a:t>
            </a:r>
            <a:r>
              <a:rPr lang="en-US" sz="1100" spc="-5" dirty="0" smtClean="0">
                <a:latin typeface="Arial"/>
                <a:cs typeface="Arial"/>
              </a:rPr>
              <a:t>potential victims </a:t>
            </a:r>
            <a:r>
              <a:rPr lang="en-US" sz="1100" spc="-10" dirty="0" smtClean="0">
                <a:latin typeface="Arial"/>
                <a:cs typeface="Arial"/>
              </a:rPr>
              <a:t>at </a:t>
            </a:r>
            <a:r>
              <a:rPr lang="en-US" sz="1100" dirty="0" smtClean="0">
                <a:latin typeface="Arial"/>
                <a:cs typeface="Arial"/>
              </a:rPr>
              <a:t>the</a:t>
            </a:r>
            <a:r>
              <a:rPr lang="en-US" sz="1100" spc="40" dirty="0" smtClean="0">
                <a:latin typeface="Arial"/>
                <a:cs typeface="Arial"/>
              </a:rPr>
              <a:t> </a:t>
            </a:r>
            <a:r>
              <a:rPr lang="en-US" sz="1100" spc="-5" dirty="0" smtClean="0">
                <a:latin typeface="Arial"/>
                <a:cs typeface="Arial"/>
              </a:rPr>
              <a:t>location.</a:t>
            </a:r>
            <a:endParaRPr lang="en-US" sz="1100" dirty="0" smtClean="0">
              <a:latin typeface="Arial"/>
              <a:cs typeface="Arial"/>
            </a:endParaRPr>
          </a:p>
        </p:txBody>
      </p:sp>
      <p:sp>
        <p:nvSpPr>
          <p:cNvPr id="34822"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1512086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3686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C8579F95-4EAC-47BA-85E2-0BF99EC8B8E5}" type="slidenum">
              <a:rPr lang="en-US" altLang="en-US" sz="1300" smtClean="0"/>
              <a:pPr>
                <a:spcBef>
                  <a:spcPct val="0"/>
                </a:spcBef>
              </a:pPr>
              <a:t>13</a:t>
            </a:fld>
            <a:endParaRPr lang="en-US" altLang="en-US" sz="1300" smtClean="0"/>
          </a:p>
        </p:txBody>
      </p:sp>
      <p:sp>
        <p:nvSpPr>
          <p:cNvPr id="36869"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5715">
              <a:lnSpc>
                <a:spcPts val="1270"/>
              </a:lnSpc>
            </a:pPr>
            <a:r>
              <a:rPr lang="en-US" sz="1100" spc="-5" dirty="0" smtClean="0">
                <a:latin typeface="Arial"/>
                <a:cs typeface="Arial"/>
              </a:rPr>
              <a:t>Finally, as an absolute last resort, and only if in imminent danger, attempt to disrupt and/or  incapacitate </a:t>
            </a:r>
            <a:r>
              <a:rPr lang="en-US" sz="1100" dirty="0" smtClean="0">
                <a:latin typeface="Arial"/>
                <a:cs typeface="Arial"/>
              </a:rPr>
              <a:t>the </a:t>
            </a:r>
            <a:r>
              <a:rPr lang="en-US" sz="1100" spc="-5" dirty="0" smtClean="0">
                <a:latin typeface="Arial"/>
                <a:cs typeface="Arial"/>
              </a:rPr>
              <a:t>active</a:t>
            </a:r>
            <a:r>
              <a:rPr lang="en-US" sz="1100" spc="-35" dirty="0" smtClean="0">
                <a:latin typeface="Arial"/>
                <a:cs typeface="Arial"/>
              </a:rPr>
              <a:t> </a:t>
            </a:r>
            <a:r>
              <a:rPr lang="en-US" sz="1100" spc="-5" dirty="0" smtClean="0">
                <a:latin typeface="Arial"/>
                <a:cs typeface="Arial"/>
              </a:rPr>
              <a:t>shooter.</a:t>
            </a:r>
            <a:endParaRPr lang="en-US" sz="1100" dirty="0" smtClean="0">
              <a:latin typeface="Arial"/>
              <a:cs typeface="Arial"/>
            </a:endParaRPr>
          </a:p>
          <a:p>
            <a:pPr>
              <a:lnSpc>
                <a:spcPct val="100000"/>
              </a:lnSpc>
              <a:spcBef>
                <a:spcPts val="30"/>
              </a:spcBef>
            </a:pPr>
            <a:endParaRPr lang="en-US" sz="1050" dirty="0" smtClean="0">
              <a:latin typeface="Times New Roman"/>
              <a:cs typeface="Times New Roman"/>
            </a:endParaRPr>
          </a:p>
          <a:p>
            <a:pPr marL="241300" indent="-228600">
              <a:lnSpc>
                <a:spcPct val="100000"/>
              </a:lnSpc>
              <a:buFont typeface="Symbol"/>
              <a:buChar char=""/>
              <a:tabLst>
                <a:tab pos="241935" algn="l"/>
              </a:tabLst>
            </a:pPr>
            <a:r>
              <a:rPr lang="en-US" sz="1100" dirty="0" smtClean="0">
                <a:latin typeface="Arial"/>
                <a:cs typeface="Arial"/>
              </a:rPr>
              <a:t>Act </a:t>
            </a:r>
            <a:r>
              <a:rPr lang="en-US" sz="1100" spc="-5" dirty="0" smtClean="0">
                <a:latin typeface="Arial"/>
                <a:cs typeface="Arial"/>
              </a:rPr>
              <a:t>as aggressively as</a:t>
            </a:r>
            <a:r>
              <a:rPr lang="en-US" sz="1100" spc="-35" dirty="0" smtClean="0">
                <a:latin typeface="Arial"/>
                <a:cs typeface="Arial"/>
              </a:rPr>
              <a:t> </a:t>
            </a:r>
            <a:r>
              <a:rPr lang="en-US" sz="1100" spc="-5" dirty="0" smtClean="0">
                <a:latin typeface="Arial"/>
                <a:cs typeface="Arial"/>
              </a:rPr>
              <a:t>possible.</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5" dirty="0" smtClean="0">
                <a:latin typeface="Arial"/>
                <a:cs typeface="Arial"/>
              </a:rPr>
              <a:t>Throw items and use improvised</a:t>
            </a:r>
            <a:r>
              <a:rPr lang="en-US" sz="1100" spc="15" dirty="0" smtClean="0">
                <a:latin typeface="Arial"/>
                <a:cs typeface="Arial"/>
              </a:rPr>
              <a:t> </a:t>
            </a:r>
            <a:r>
              <a:rPr lang="en-US" sz="1100" spc="-5" dirty="0" smtClean="0">
                <a:latin typeface="Arial"/>
                <a:cs typeface="Arial"/>
              </a:rPr>
              <a:t>weapons.</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10" dirty="0" smtClean="0">
                <a:latin typeface="Arial"/>
                <a:cs typeface="Arial"/>
              </a:rPr>
              <a:t>Work together </a:t>
            </a:r>
            <a:r>
              <a:rPr lang="en-US" sz="1100" spc="-5" dirty="0" smtClean="0">
                <a:latin typeface="Arial"/>
                <a:cs typeface="Arial"/>
              </a:rPr>
              <a:t>to </a:t>
            </a:r>
            <a:r>
              <a:rPr lang="en-US" sz="1100" spc="-10" dirty="0" smtClean="0">
                <a:latin typeface="Arial"/>
                <a:cs typeface="Arial"/>
              </a:rPr>
              <a:t>incapacitate </a:t>
            </a:r>
            <a:r>
              <a:rPr lang="en-US" sz="1100" spc="-5" dirty="0" smtClean="0">
                <a:latin typeface="Arial"/>
                <a:cs typeface="Arial"/>
              </a:rPr>
              <a:t>the</a:t>
            </a:r>
            <a:r>
              <a:rPr lang="en-US" sz="1100" spc="10" dirty="0" smtClean="0">
                <a:latin typeface="Arial"/>
                <a:cs typeface="Arial"/>
              </a:rPr>
              <a:t> </a:t>
            </a:r>
            <a:r>
              <a:rPr lang="en-US" sz="1100" spc="-10" dirty="0" smtClean="0">
                <a:latin typeface="Arial"/>
                <a:cs typeface="Arial"/>
              </a:rPr>
              <a:t>shooter.</a:t>
            </a:r>
            <a:endParaRPr lang="en-US" sz="1100" dirty="0" smtClean="0">
              <a:latin typeface="Arial"/>
              <a:cs typeface="Arial"/>
            </a:endParaRPr>
          </a:p>
          <a:p>
            <a:pPr marL="241300" indent="-228600">
              <a:lnSpc>
                <a:spcPct val="100000"/>
              </a:lnSpc>
              <a:spcBef>
                <a:spcPts val="10"/>
              </a:spcBef>
              <a:buFont typeface="Symbol"/>
              <a:buChar char=""/>
              <a:tabLst>
                <a:tab pos="241935" algn="l"/>
              </a:tabLst>
            </a:pPr>
            <a:r>
              <a:rPr lang="en-US" sz="1100" spc="-5" dirty="0" smtClean="0">
                <a:latin typeface="Arial"/>
                <a:cs typeface="Arial"/>
              </a:rPr>
              <a:t>Commit </a:t>
            </a:r>
            <a:r>
              <a:rPr lang="en-US" sz="1100" dirty="0" smtClean="0">
                <a:latin typeface="Arial"/>
                <a:cs typeface="Arial"/>
              </a:rPr>
              <a:t>to </a:t>
            </a:r>
            <a:r>
              <a:rPr lang="en-US" sz="1100" spc="-5" dirty="0" smtClean="0">
                <a:latin typeface="Arial"/>
                <a:cs typeface="Arial"/>
              </a:rPr>
              <a:t>your</a:t>
            </a:r>
            <a:r>
              <a:rPr lang="en-US" sz="1100" spc="-50" dirty="0" smtClean="0">
                <a:latin typeface="Arial"/>
                <a:cs typeface="Arial"/>
              </a:rPr>
              <a:t> </a:t>
            </a:r>
            <a:r>
              <a:rPr lang="en-US" sz="1100" spc="-5" dirty="0" smtClean="0">
                <a:latin typeface="Arial"/>
                <a:cs typeface="Arial"/>
              </a:rPr>
              <a:t>actions.</a:t>
            </a:r>
            <a:endParaRPr lang="en-US" sz="1100" dirty="0" smtClean="0">
              <a:latin typeface="Arial"/>
              <a:cs typeface="Arial"/>
            </a:endParaRPr>
          </a:p>
        </p:txBody>
      </p:sp>
      <p:sp>
        <p:nvSpPr>
          <p:cNvPr id="36870"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63329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4403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B89BAF30-20D5-485F-AF55-9A25282E0F8C}" type="slidenum">
              <a:rPr lang="en-US" altLang="en-US" sz="1300" smtClean="0"/>
              <a:pPr>
                <a:spcBef>
                  <a:spcPct val="0"/>
                </a:spcBef>
              </a:pPr>
              <a:t>14</a:t>
            </a:fld>
            <a:endParaRPr lang="en-US" altLang="en-US" sz="1300" smtClean="0"/>
          </a:p>
        </p:txBody>
      </p:sp>
      <p:sp>
        <p:nvSpPr>
          <p:cNvPr id="44037"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a:lnSpc>
                <a:spcPct val="100000"/>
              </a:lnSpc>
            </a:pPr>
            <a:r>
              <a:rPr lang="en-US" sz="1100" dirty="0" smtClean="0">
                <a:latin typeface="Arial"/>
                <a:cs typeface="Arial"/>
              </a:rPr>
              <a:t>When </a:t>
            </a:r>
            <a:r>
              <a:rPr lang="en-US" sz="1100" spc="-5" dirty="0" smtClean="0">
                <a:latin typeface="Arial"/>
                <a:cs typeface="Arial"/>
              </a:rPr>
              <a:t>law enforcement officers arrive at an active shooter</a:t>
            </a:r>
            <a:r>
              <a:rPr lang="en-US" sz="1100" spc="65" dirty="0" smtClean="0">
                <a:latin typeface="Arial"/>
                <a:cs typeface="Arial"/>
              </a:rPr>
              <a:t> </a:t>
            </a:r>
            <a:r>
              <a:rPr lang="en-US" sz="1100" spc="-5" dirty="0" smtClean="0">
                <a:latin typeface="Arial"/>
                <a:cs typeface="Arial"/>
              </a:rPr>
              <a:t>scene:</a:t>
            </a:r>
            <a:endParaRPr lang="en-US" sz="1100" dirty="0" smtClean="0">
              <a:latin typeface="Arial"/>
              <a:cs typeface="Arial"/>
            </a:endParaRPr>
          </a:p>
          <a:p>
            <a:pPr>
              <a:lnSpc>
                <a:spcPct val="100000"/>
              </a:lnSpc>
              <a:spcBef>
                <a:spcPts val="19"/>
              </a:spcBef>
            </a:pPr>
            <a:endParaRPr lang="en-US" sz="1100" dirty="0" smtClean="0">
              <a:latin typeface="Times New Roman"/>
              <a:cs typeface="Times New Roman"/>
            </a:endParaRPr>
          </a:p>
          <a:p>
            <a:pPr marL="241300" indent="-228600">
              <a:lnSpc>
                <a:spcPct val="100000"/>
              </a:lnSpc>
              <a:buFont typeface="Symbol"/>
              <a:buChar char=""/>
              <a:tabLst>
                <a:tab pos="241935" algn="l"/>
              </a:tabLst>
            </a:pPr>
            <a:r>
              <a:rPr lang="en-US" sz="1100" spc="-5" dirty="0" smtClean="0">
                <a:latin typeface="Arial"/>
                <a:cs typeface="Arial"/>
              </a:rPr>
              <a:t>Their immediate purpose is </a:t>
            </a:r>
            <a:r>
              <a:rPr lang="en-US" sz="1100" dirty="0" smtClean="0">
                <a:latin typeface="Arial"/>
                <a:cs typeface="Arial"/>
              </a:rPr>
              <a:t>to </a:t>
            </a:r>
            <a:r>
              <a:rPr lang="en-US" sz="1100" spc="-5" dirty="0" smtClean="0">
                <a:latin typeface="Arial"/>
                <a:cs typeface="Arial"/>
              </a:rPr>
              <a:t>stop </a:t>
            </a:r>
            <a:r>
              <a:rPr lang="en-US" sz="1100" dirty="0" smtClean="0">
                <a:latin typeface="Arial"/>
                <a:cs typeface="Arial"/>
              </a:rPr>
              <a:t>the </a:t>
            </a:r>
            <a:r>
              <a:rPr lang="en-US" sz="1100" spc="-5" dirty="0" smtClean="0">
                <a:latin typeface="Arial"/>
                <a:cs typeface="Arial"/>
              </a:rPr>
              <a:t>active shooter as soon as</a:t>
            </a:r>
            <a:r>
              <a:rPr lang="en-US" sz="1100" spc="65" dirty="0" smtClean="0">
                <a:latin typeface="Arial"/>
                <a:cs typeface="Arial"/>
              </a:rPr>
              <a:t> </a:t>
            </a:r>
            <a:r>
              <a:rPr lang="en-US" sz="1100" spc="-5" dirty="0" smtClean="0">
                <a:latin typeface="Arial"/>
                <a:cs typeface="Arial"/>
              </a:rPr>
              <a:t>possible.</a:t>
            </a:r>
            <a:endParaRPr lang="en-US" sz="1100" dirty="0" smtClean="0">
              <a:latin typeface="Arial"/>
              <a:cs typeface="Arial"/>
            </a:endParaRPr>
          </a:p>
          <a:p>
            <a:pPr marL="241300" indent="-228600">
              <a:lnSpc>
                <a:spcPct val="100000"/>
              </a:lnSpc>
              <a:spcBef>
                <a:spcPts val="25"/>
              </a:spcBef>
              <a:buFont typeface="Symbol"/>
              <a:buChar char=""/>
              <a:tabLst>
                <a:tab pos="241935" algn="l"/>
              </a:tabLst>
            </a:pPr>
            <a:r>
              <a:rPr lang="en-US" sz="1100" spc="-5" dirty="0" smtClean="0">
                <a:latin typeface="Arial"/>
                <a:cs typeface="Arial"/>
              </a:rPr>
              <a:t>Officers will proceed directly </a:t>
            </a:r>
            <a:r>
              <a:rPr lang="en-US" sz="1100" dirty="0" smtClean="0">
                <a:latin typeface="Arial"/>
                <a:cs typeface="Arial"/>
              </a:rPr>
              <a:t>to the </a:t>
            </a:r>
            <a:r>
              <a:rPr lang="en-US" sz="1100" spc="-5" dirty="0" smtClean="0">
                <a:latin typeface="Arial"/>
                <a:cs typeface="Arial"/>
              </a:rPr>
              <a:t>area in which the last </a:t>
            </a:r>
            <a:r>
              <a:rPr lang="en-US" sz="1100" dirty="0" smtClean="0">
                <a:latin typeface="Arial"/>
                <a:cs typeface="Arial"/>
              </a:rPr>
              <a:t>shots </a:t>
            </a:r>
            <a:r>
              <a:rPr lang="en-US" sz="1100" spc="-5" dirty="0" smtClean="0">
                <a:latin typeface="Arial"/>
                <a:cs typeface="Arial"/>
              </a:rPr>
              <a:t>were</a:t>
            </a:r>
            <a:r>
              <a:rPr lang="en-US" sz="1100" spc="45" dirty="0" smtClean="0">
                <a:latin typeface="Arial"/>
                <a:cs typeface="Arial"/>
              </a:rPr>
              <a:t> </a:t>
            </a:r>
            <a:r>
              <a:rPr lang="en-US" sz="1100" spc="-5" dirty="0" smtClean="0">
                <a:latin typeface="Arial"/>
                <a:cs typeface="Arial"/>
              </a:rPr>
              <a:t>heard.</a:t>
            </a:r>
            <a:endParaRPr lang="en-US" sz="1100" dirty="0" smtClean="0">
              <a:latin typeface="Arial"/>
              <a:cs typeface="Arial"/>
            </a:endParaRPr>
          </a:p>
          <a:p>
            <a:pPr marL="241300" marR="17145" indent="-228600">
              <a:lnSpc>
                <a:spcPts val="1270"/>
              </a:lnSpc>
              <a:spcBef>
                <a:spcPts val="95"/>
              </a:spcBef>
              <a:buFont typeface="Symbol"/>
              <a:buChar char=""/>
              <a:tabLst>
                <a:tab pos="241935" algn="l"/>
              </a:tabLst>
            </a:pPr>
            <a:r>
              <a:rPr lang="en-US" sz="1100" dirty="0" smtClean="0">
                <a:latin typeface="Arial"/>
                <a:cs typeface="Arial"/>
              </a:rPr>
              <a:t>The </a:t>
            </a:r>
            <a:r>
              <a:rPr lang="en-US" sz="1100" spc="-5" dirty="0" smtClean="0">
                <a:latin typeface="Arial"/>
                <a:cs typeface="Arial"/>
              </a:rPr>
              <a:t>first officers </a:t>
            </a:r>
            <a:r>
              <a:rPr lang="en-US" sz="1100" dirty="0" smtClean="0">
                <a:latin typeface="Arial"/>
                <a:cs typeface="Arial"/>
              </a:rPr>
              <a:t>to </a:t>
            </a:r>
            <a:r>
              <a:rPr lang="en-US" sz="1100" spc="-5" dirty="0" smtClean="0">
                <a:latin typeface="Arial"/>
                <a:cs typeface="Arial"/>
              </a:rPr>
              <a:t>arrive at </a:t>
            </a:r>
            <a:r>
              <a:rPr lang="en-US" sz="1100" dirty="0" smtClean="0">
                <a:latin typeface="Arial"/>
                <a:cs typeface="Arial"/>
              </a:rPr>
              <a:t>the scene </a:t>
            </a:r>
            <a:r>
              <a:rPr lang="en-US" sz="1100" spc="-5" dirty="0" smtClean="0">
                <a:latin typeface="Arial"/>
                <a:cs typeface="Arial"/>
              </a:rPr>
              <a:t>will not stop </a:t>
            </a:r>
            <a:r>
              <a:rPr lang="en-US" sz="1100" dirty="0" smtClean="0">
                <a:latin typeface="Arial"/>
                <a:cs typeface="Arial"/>
              </a:rPr>
              <a:t>to </a:t>
            </a:r>
            <a:r>
              <a:rPr lang="en-US" sz="1100" spc="-5" dirty="0" smtClean="0">
                <a:latin typeface="Arial"/>
                <a:cs typeface="Arial"/>
              </a:rPr>
              <a:t>help injured persons because their first  priority is </a:t>
            </a:r>
            <a:r>
              <a:rPr lang="en-US" sz="1100" dirty="0" smtClean="0">
                <a:latin typeface="Arial"/>
                <a:cs typeface="Arial"/>
              </a:rPr>
              <a:t>to </a:t>
            </a:r>
            <a:r>
              <a:rPr lang="en-US" sz="1100" spc="-5" dirty="0" smtClean="0">
                <a:latin typeface="Arial"/>
                <a:cs typeface="Arial"/>
              </a:rPr>
              <a:t>eliminate </a:t>
            </a:r>
            <a:r>
              <a:rPr lang="en-US" sz="1100" dirty="0" smtClean="0">
                <a:latin typeface="Arial"/>
                <a:cs typeface="Arial"/>
              </a:rPr>
              <a:t>the </a:t>
            </a:r>
            <a:r>
              <a:rPr lang="en-US" sz="1100" spc="-5" dirty="0" smtClean="0">
                <a:latin typeface="Arial"/>
                <a:cs typeface="Arial"/>
              </a:rPr>
              <a:t>threat.  </a:t>
            </a:r>
            <a:r>
              <a:rPr lang="en-US" sz="1100" dirty="0" smtClean="0">
                <a:latin typeface="Arial"/>
                <a:cs typeface="Arial"/>
              </a:rPr>
              <a:t>They </a:t>
            </a:r>
            <a:r>
              <a:rPr lang="en-US" sz="1100" spc="-5" dirty="0" smtClean="0">
                <a:latin typeface="Arial"/>
                <a:cs typeface="Arial"/>
              </a:rPr>
              <a:t>will need to </a:t>
            </a:r>
            <a:r>
              <a:rPr lang="en-US" sz="1100" dirty="0" smtClean="0">
                <a:latin typeface="Arial"/>
                <a:cs typeface="Arial"/>
              </a:rPr>
              <a:t>secure the scene</a:t>
            </a:r>
            <a:r>
              <a:rPr lang="en-US" sz="1100" spc="-20" dirty="0" smtClean="0">
                <a:latin typeface="Arial"/>
                <a:cs typeface="Arial"/>
              </a:rPr>
              <a:t> </a:t>
            </a:r>
            <a:r>
              <a:rPr lang="en-US" sz="1100" spc="-5" dirty="0" smtClean="0">
                <a:latin typeface="Arial"/>
                <a:cs typeface="Arial"/>
              </a:rPr>
              <a:t>first.</a:t>
            </a:r>
            <a:endParaRPr lang="en-US" sz="1100" dirty="0" smtClean="0">
              <a:latin typeface="Arial"/>
              <a:cs typeface="Arial"/>
            </a:endParaRPr>
          </a:p>
          <a:p>
            <a:pPr>
              <a:lnSpc>
                <a:spcPct val="100000"/>
              </a:lnSpc>
              <a:spcBef>
                <a:spcPts val="26"/>
              </a:spcBef>
            </a:pPr>
            <a:endParaRPr lang="en-US" sz="1050" dirty="0" smtClean="0">
              <a:latin typeface="Times New Roman"/>
              <a:cs typeface="Times New Roman"/>
            </a:endParaRPr>
          </a:p>
          <a:p>
            <a:pPr marL="12700" marR="5080">
              <a:lnSpc>
                <a:spcPct val="95800"/>
              </a:lnSpc>
            </a:pPr>
            <a:r>
              <a:rPr lang="en-US" sz="1100" dirty="0" smtClean="0">
                <a:latin typeface="Arial"/>
                <a:cs typeface="Arial"/>
              </a:rPr>
              <a:t>When there </a:t>
            </a:r>
            <a:r>
              <a:rPr lang="en-US" sz="1100" spc="-5" dirty="0" smtClean="0">
                <a:latin typeface="Arial"/>
                <a:cs typeface="Arial"/>
              </a:rPr>
              <a:t>is an emergency </a:t>
            </a:r>
            <a:r>
              <a:rPr lang="en-US" sz="1100" dirty="0" smtClean="0">
                <a:latin typeface="Arial"/>
                <a:cs typeface="Arial"/>
              </a:rPr>
              <a:t>such </a:t>
            </a:r>
            <a:r>
              <a:rPr lang="en-US" sz="1100" spc="-5" dirty="0" smtClean="0">
                <a:latin typeface="Arial"/>
                <a:cs typeface="Arial"/>
              </a:rPr>
              <a:t>as </a:t>
            </a:r>
            <a:r>
              <a:rPr lang="en-US" sz="1100" spc="-10" dirty="0" smtClean="0">
                <a:latin typeface="Arial"/>
                <a:cs typeface="Arial"/>
              </a:rPr>
              <a:t>an </a:t>
            </a:r>
            <a:r>
              <a:rPr lang="en-US" sz="1100" spc="-5" dirty="0" smtClean="0">
                <a:latin typeface="Arial"/>
                <a:cs typeface="Arial"/>
              </a:rPr>
              <a:t>active shooter incident, it is important </a:t>
            </a:r>
            <a:r>
              <a:rPr lang="en-US" sz="1100" dirty="0" smtClean="0">
                <a:latin typeface="Arial"/>
                <a:cs typeface="Arial"/>
              </a:rPr>
              <a:t>to </a:t>
            </a:r>
            <a:r>
              <a:rPr lang="en-US" sz="1100" spc="-5" dirty="0" smtClean="0">
                <a:latin typeface="Arial"/>
                <a:cs typeface="Arial"/>
              </a:rPr>
              <a:t>remember that  officers </a:t>
            </a:r>
            <a:r>
              <a:rPr lang="en-US" sz="1100" spc="-10" dirty="0" smtClean="0">
                <a:latin typeface="Arial"/>
                <a:cs typeface="Arial"/>
              </a:rPr>
              <a:t>arriving </a:t>
            </a:r>
            <a:r>
              <a:rPr lang="en-US" sz="1100" spc="-5" dirty="0" smtClean="0">
                <a:latin typeface="Arial"/>
                <a:cs typeface="Arial"/>
              </a:rPr>
              <a:t>on </a:t>
            </a:r>
            <a:r>
              <a:rPr lang="en-US" sz="1100" dirty="0" smtClean="0">
                <a:latin typeface="Arial"/>
                <a:cs typeface="Arial"/>
              </a:rPr>
              <a:t>scene may </a:t>
            </a:r>
            <a:r>
              <a:rPr lang="en-US" sz="1100" spc="-5" dirty="0" smtClean="0">
                <a:latin typeface="Arial"/>
                <a:cs typeface="Arial"/>
              </a:rPr>
              <a:t>be coming from many different duty assignments and </a:t>
            </a:r>
            <a:r>
              <a:rPr lang="en-US" sz="1100" spc="-10" dirty="0" smtClean="0">
                <a:latin typeface="Arial"/>
                <a:cs typeface="Arial"/>
              </a:rPr>
              <a:t>will </a:t>
            </a:r>
            <a:r>
              <a:rPr lang="en-US" sz="1100" spc="-5" dirty="0" smtClean="0">
                <a:latin typeface="Arial"/>
                <a:cs typeface="Arial"/>
              </a:rPr>
              <a:t>likely  be in various types </a:t>
            </a:r>
            <a:r>
              <a:rPr lang="en-US" sz="1100" spc="-10" dirty="0" smtClean="0">
                <a:latin typeface="Arial"/>
                <a:cs typeface="Arial"/>
              </a:rPr>
              <a:t>of </a:t>
            </a:r>
            <a:r>
              <a:rPr lang="en-US" sz="1100" spc="-5" dirty="0" smtClean="0">
                <a:latin typeface="Arial"/>
                <a:cs typeface="Arial"/>
              </a:rPr>
              <a:t>uniforms and even in street clothes. Do not be surprised by </a:t>
            </a:r>
            <a:r>
              <a:rPr lang="en-US" sz="1100" dirty="0" smtClean="0">
                <a:latin typeface="Arial"/>
                <a:cs typeface="Arial"/>
              </a:rPr>
              <a:t>the </a:t>
            </a:r>
            <a:r>
              <a:rPr lang="en-US" sz="1100" spc="-5" dirty="0" smtClean="0">
                <a:latin typeface="Arial"/>
                <a:cs typeface="Arial"/>
              </a:rPr>
              <a:t>variations  in appearance, as law enforcement personnel </a:t>
            </a:r>
            <a:r>
              <a:rPr lang="en-US" sz="1100" dirty="0" smtClean="0">
                <a:latin typeface="Arial"/>
                <a:cs typeface="Arial"/>
              </a:rPr>
              <a:t>are </a:t>
            </a:r>
            <a:r>
              <a:rPr lang="en-US" sz="1100" spc="-5" dirty="0" smtClean="0">
                <a:latin typeface="Arial"/>
                <a:cs typeface="Arial"/>
              </a:rPr>
              <a:t>trained </a:t>
            </a:r>
            <a:r>
              <a:rPr lang="en-US" sz="1100" dirty="0" smtClean="0">
                <a:latin typeface="Arial"/>
                <a:cs typeface="Arial"/>
              </a:rPr>
              <a:t>to </a:t>
            </a:r>
            <a:r>
              <a:rPr lang="en-US" sz="1100" spc="-5" dirty="0" smtClean="0">
                <a:latin typeface="Arial"/>
                <a:cs typeface="Arial"/>
              </a:rPr>
              <a:t>react quickly and work</a:t>
            </a:r>
            <a:r>
              <a:rPr lang="en-US" sz="1100" spc="125" dirty="0" smtClean="0">
                <a:latin typeface="Arial"/>
                <a:cs typeface="Arial"/>
              </a:rPr>
              <a:t> </a:t>
            </a:r>
            <a:r>
              <a:rPr lang="en-US" sz="1100" spc="-5" dirty="0" smtClean="0">
                <a:latin typeface="Arial"/>
                <a:cs typeface="Arial"/>
              </a:rPr>
              <a:t>together.</a:t>
            </a:r>
            <a:endParaRPr lang="en-US" sz="1100" dirty="0" smtClean="0">
              <a:latin typeface="Arial"/>
              <a:cs typeface="Arial"/>
            </a:endParaRPr>
          </a:p>
          <a:p>
            <a:pPr lvl="1" eaLnBrk="1" hangingPunct="1">
              <a:spcBef>
                <a:spcPct val="0"/>
              </a:spcBef>
            </a:pPr>
            <a:endParaRPr lang="en-US" altLang="en-US" dirty="0" smtClean="0">
              <a:latin typeface="Arial" panose="020B0604020202020204" pitchFamily="34" charset="0"/>
              <a:cs typeface="Arial" panose="020B0604020202020204" pitchFamily="34" charset="0"/>
            </a:endParaRPr>
          </a:p>
        </p:txBody>
      </p:sp>
      <p:sp>
        <p:nvSpPr>
          <p:cNvPr id="44038"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118684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4608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D31D5449-FFD1-41C4-B176-03CD7A054917}" type="slidenum">
              <a:rPr lang="en-US" altLang="en-US" sz="1300" smtClean="0"/>
              <a:pPr>
                <a:spcBef>
                  <a:spcPct val="0"/>
                </a:spcBef>
              </a:pPr>
              <a:t>15</a:t>
            </a:fld>
            <a:endParaRPr lang="en-US" altLang="en-US" sz="1300" smtClean="0"/>
          </a:p>
        </p:txBody>
      </p:sp>
      <p:sp>
        <p:nvSpPr>
          <p:cNvPr id="46085"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196850">
              <a:lnSpc>
                <a:spcPct val="191800"/>
              </a:lnSpc>
              <a:spcBef>
                <a:spcPts val="155"/>
              </a:spcBef>
            </a:pPr>
            <a:r>
              <a:rPr lang="en-US" sz="1100" spc="-5" dirty="0" smtClean="0">
                <a:latin typeface="Arial"/>
                <a:cs typeface="Arial"/>
              </a:rPr>
              <a:t>Additional </a:t>
            </a:r>
            <a:r>
              <a:rPr lang="en-US" sz="1100" dirty="0" smtClean="0">
                <a:latin typeface="Arial"/>
                <a:cs typeface="Arial"/>
              </a:rPr>
              <a:t>officers may </a:t>
            </a:r>
            <a:r>
              <a:rPr lang="en-US" sz="1100" spc="-5" dirty="0" smtClean="0">
                <a:latin typeface="Arial"/>
                <a:cs typeface="Arial"/>
              </a:rPr>
              <a:t>arrive in </a:t>
            </a:r>
            <a:r>
              <a:rPr lang="en-US" sz="1100" dirty="0" smtClean="0">
                <a:latin typeface="Arial"/>
                <a:cs typeface="Arial"/>
              </a:rPr>
              <a:t>teams, such </a:t>
            </a:r>
            <a:r>
              <a:rPr lang="en-US" sz="1100" spc="-5" dirty="0" smtClean="0">
                <a:latin typeface="Arial"/>
                <a:cs typeface="Arial"/>
              </a:rPr>
              <a:t>as </a:t>
            </a:r>
            <a:r>
              <a:rPr lang="en-US" sz="1100" dirty="0" smtClean="0">
                <a:latin typeface="Arial"/>
                <a:cs typeface="Arial"/>
              </a:rPr>
              <a:t>a </a:t>
            </a:r>
            <a:r>
              <a:rPr lang="en-US" sz="1100" spc="-5" dirty="0" smtClean="0">
                <a:latin typeface="Arial"/>
                <a:cs typeface="Arial"/>
              </a:rPr>
              <a:t>SWAT (special weapons and tactics) team.  </a:t>
            </a:r>
            <a:r>
              <a:rPr lang="en-US" sz="1100" dirty="0" smtClean="0">
                <a:latin typeface="Arial"/>
                <a:cs typeface="Arial"/>
              </a:rPr>
              <a:t>These </a:t>
            </a:r>
            <a:r>
              <a:rPr lang="en-US" sz="1100" spc="-5" dirty="0" smtClean="0">
                <a:latin typeface="Arial"/>
                <a:cs typeface="Arial"/>
              </a:rPr>
              <a:t>teams</a:t>
            </a:r>
            <a:r>
              <a:rPr lang="en-US" sz="1100" spc="-80" dirty="0" smtClean="0">
                <a:latin typeface="Arial"/>
                <a:cs typeface="Arial"/>
              </a:rPr>
              <a:t> </a:t>
            </a:r>
            <a:r>
              <a:rPr lang="en-US" sz="1100" spc="-5" dirty="0" smtClean="0">
                <a:latin typeface="Arial"/>
                <a:cs typeface="Arial"/>
              </a:rPr>
              <a:t>may:</a:t>
            </a:r>
            <a:endParaRPr lang="en-US" sz="1100" dirty="0" smtClean="0">
              <a:latin typeface="Arial"/>
              <a:cs typeface="Arial"/>
            </a:endParaRPr>
          </a:p>
          <a:p>
            <a:pPr>
              <a:lnSpc>
                <a:spcPct val="100000"/>
              </a:lnSpc>
              <a:spcBef>
                <a:spcPts val="53"/>
              </a:spcBef>
            </a:pPr>
            <a:endParaRPr lang="en-US" sz="1150" dirty="0" smtClean="0">
              <a:latin typeface="Times New Roman"/>
              <a:cs typeface="Times New Roman"/>
            </a:endParaRPr>
          </a:p>
          <a:p>
            <a:pPr marL="241300" marR="40640" indent="-228600">
              <a:lnSpc>
                <a:spcPts val="1260"/>
              </a:lnSpc>
              <a:buFont typeface="Symbol"/>
              <a:buChar char=""/>
              <a:tabLst>
                <a:tab pos="241935" algn="l"/>
              </a:tabLst>
            </a:pPr>
            <a:r>
              <a:rPr lang="en-US" sz="1100" dirty="0" smtClean="0">
                <a:latin typeface="Arial"/>
                <a:cs typeface="Arial"/>
              </a:rPr>
              <a:t>Wear </a:t>
            </a:r>
            <a:r>
              <a:rPr lang="en-US" sz="1100" spc="-5" dirty="0" smtClean="0">
                <a:latin typeface="Arial"/>
                <a:cs typeface="Arial"/>
              </a:rPr>
              <a:t>regular patrol uniforms or external </a:t>
            </a:r>
            <a:r>
              <a:rPr lang="en-US" sz="1100" spc="-10" dirty="0" smtClean="0">
                <a:latin typeface="Arial"/>
                <a:cs typeface="Arial"/>
              </a:rPr>
              <a:t>bulletproof </a:t>
            </a:r>
            <a:r>
              <a:rPr lang="en-US" sz="1100" spc="-5" dirty="0" smtClean="0">
                <a:latin typeface="Arial"/>
                <a:cs typeface="Arial"/>
              </a:rPr>
              <a:t>vests, Kevlar helmets, and other tactical  equipment.  Some officers </a:t>
            </a:r>
            <a:r>
              <a:rPr lang="en-US" sz="1100" dirty="0" smtClean="0">
                <a:latin typeface="Arial"/>
                <a:cs typeface="Arial"/>
              </a:rPr>
              <a:t>may </a:t>
            </a:r>
            <a:r>
              <a:rPr lang="en-US" sz="1100" spc="-5" dirty="0" smtClean="0">
                <a:latin typeface="Arial"/>
                <a:cs typeface="Arial"/>
              </a:rPr>
              <a:t>be in plain</a:t>
            </a:r>
            <a:r>
              <a:rPr lang="en-US" sz="1100" spc="15" dirty="0" smtClean="0">
                <a:latin typeface="Arial"/>
                <a:cs typeface="Arial"/>
              </a:rPr>
              <a:t> </a:t>
            </a:r>
            <a:r>
              <a:rPr lang="en-US" sz="1100" spc="-5" dirty="0" smtClean="0">
                <a:latin typeface="Arial"/>
                <a:cs typeface="Arial"/>
              </a:rPr>
              <a:t>clothes.</a:t>
            </a:r>
            <a:endParaRPr lang="en-US" sz="1100" dirty="0" smtClean="0">
              <a:latin typeface="Arial"/>
              <a:cs typeface="Arial"/>
            </a:endParaRPr>
          </a:p>
          <a:p>
            <a:pPr marL="241300" indent="-228600">
              <a:lnSpc>
                <a:spcPts val="1310"/>
              </a:lnSpc>
              <a:buFont typeface="Symbol"/>
              <a:buChar char=""/>
              <a:tabLst>
                <a:tab pos="241935" algn="l"/>
              </a:tabLst>
            </a:pPr>
            <a:r>
              <a:rPr lang="en-US" sz="1100" spc="-5" dirty="0" smtClean="0">
                <a:latin typeface="Arial"/>
                <a:cs typeface="Arial"/>
              </a:rPr>
              <a:t>Be armed with rifles, shotguns, or</a:t>
            </a:r>
            <a:r>
              <a:rPr lang="en-US" sz="1100" spc="20" dirty="0" smtClean="0">
                <a:latin typeface="Arial"/>
                <a:cs typeface="Arial"/>
              </a:rPr>
              <a:t> </a:t>
            </a:r>
            <a:r>
              <a:rPr lang="en-US" sz="1100" spc="-5" dirty="0" smtClean="0">
                <a:latin typeface="Arial"/>
                <a:cs typeface="Arial"/>
              </a:rPr>
              <a:t>handguns.</a:t>
            </a:r>
            <a:endParaRPr lang="en-US" sz="1100" dirty="0" smtClean="0">
              <a:latin typeface="Arial"/>
              <a:cs typeface="Arial"/>
            </a:endParaRPr>
          </a:p>
          <a:p>
            <a:pPr marL="241300" indent="-228600">
              <a:lnSpc>
                <a:spcPct val="100000"/>
              </a:lnSpc>
              <a:spcBef>
                <a:spcPts val="10"/>
              </a:spcBef>
              <a:buFont typeface="Symbol"/>
              <a:buChar char=""/>
              <a:tabLst>
                <a:tab pos="241935" algn="l"/>
              </a:tabLst>
            </a:pPr>
            <a:r>
              <a:rPr lang="en-US" sz="1100" spc="-5" dirty="0" smtClean="0">
                <a:latin typeface="Arial"/>
                <a:cs typeface="Arial"/>
              </a:rPr>
              <a:t>Use pepper spray or tear </a:t>
            </a:r>
            <a:r>
              <a:rPr lang="en-US" sz="1100" dirty="0" smtClean="0">
                <a:latin typeface="Arial"/>
                <a:cs typeface="Arial"/>
              </a:rPr>
              <a:t>gas to </a:t>
            </a:r>
            <a:r>
              <a:rPr lang="en-US" sz="1100" spc="-5" dirty="0" smtClean="0">
                <a:latin typeface="Arial"/>
                <a:cs typeface="Arial"/>
              </a:rPr>
              <a:t>control </a:t>
            </a:r>
            <a:r>
              <a:rPr lang="en-US" sz="1100" dirty="0" smtClean="0">
                <a:latin typeface="Arial"/>
                <a:cs typeface="Arial"/>
              </a:rPr>
              <a:t>the</a:t>
            </a:r>
            <a:r>
              <a:rPr lang="en-US" sz="1100" spc="-5" dirty="0" smtClean="0">
                <a:latin typeface="Arial"/>
                <a:cs typeface="Arial"/>
              </a:rPr>
              <a:t> situation.</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5" dirty="0" smtClean="0">
                <a:latin typeface="Arial"/>
                <a:cs typeface="Arial"/>
              </a:rPr>
              <a:t>Shout commands, and push individuals </a:t>
            </a:r>
            <a:r>
              <a:rPr lang="en-US" sz="1100" dirty="0" smtClean="0">
                <a:latin typeface="Arial"/>
                <a:cs typeface="Arial"/>
              </a:rPr>
              <a:t>to the </a:t>
            </a:r>
            <a:r>
              <a:rPr lang="en-US" sz="1100" spc="-5" dirty="0" smtClean="0">
                <a:latin typeface="Arial"/>
                <a:cs typeface="Arial"/>
              </a:rPr>
              <a:t>ground for their</a:t>
            </a:r>
            <a:r>
              <a:rPr lang="en-US" sz="1100" spc="65" dirty="0" smtClean="0">
                <a:latin typeface="Arial"/>
                <a:cs typeface="Arial"/>
              </a:rPr>
              <a:t> </a:t>
            </a:r>
            <a:r>
              <a:rPr lang="en-US" sz="1100" spc="-5" dirty="0" smtClean="0">
                <a:latin typeface="Arial"/>
                <a:cs typeface="Arial"/>
              </a:rPr>
              <a:t>safety.</a:t>
            </a:r>
            <a:endParaRPr lang="en-US" sz="1100" dirty="0" smtClean="0">
              <a:latin typeface="Arial"/>
              <a:cs typeface="Arial"/>
            </a:endParaRPr>
          </a:p>
          <a:p>
            <a:pPr>
              <a:lnSpc>
                <a:spcPct val="100000"/>
              </a:lnSpc>
              <a:spcBef>
                <a:spcPts val="2"/>
              </a:spcBef>
            </a:pPr>
            <a:endParaRPr lang="en-US" sz="1100" dirty="0" smtClean="0">
              <a:latin typeface="Times New Roman"/>
              <a:cs typeface="Times New Roman"/>
            </a:endParaRPr>
          </a:p>
          <a:p>
            <a:pPr marL="12700" marR="5080">
              <a:lnSpc>
                <a:spcPct val="95900"/>
              </a:lnSpc>
            </a:pPr>
            <a:r>
              <a:rPr lang="en-US" sz="1100" dirty="0" smtClean="0">
                <a:latin typeface="Arial"/>
                <a:cs typeface="Arial"/>
              </a:rPr>
              <a:t>Emergency </a:t>
            </a:r>
            <a:r>
              <a:rPr lang="en-US" sz="1100" spc="-5" dirty="0" smtClean="0">
                <a:latin typeface="Arial"/>
                <a:cs typeface="Arial"/>
              </a:rPr>
              <a:t>medical personnel will also arrive at the scene. Rescue teams will </a:t>
            </a:r>
            <a:r>
              <a:rPr lang="en-US" sz="1100" dirty="0" smtClean="0">
                <a:latin typeface="Arial"/>
                <a:cs typeface="Arial"/>
              </a:rPr>
              <a:t>treat </a:t>
            </a:r>
            <a:r>
              <a:rPr lang="en-US" sz="1100" spc="-5" dirty="0" smtClean="0">
                <a:latin typeface="Arial"/>
                <a:cs typeface="Arial"/>
              </a:rPr>
              <a:t>and remove  any injured persons. </a:t>
            </a:r>
            <a:r>
              <a:rPr lang="en-US" sz="1100" dirty="0" smtClean="0">
                <a:latin typeface="Arial"/>
                <a:cs typeface="Arial"/>
              </a:rPr>
              <a:t>These </a:t>
            </a:r>
            <a:r>
              <a:rPr lang="en-US" sz="1100" spc="-5" dirty="0" smtClean="0">
                <a:latin typeface="Arial"/>
                <a:cs typeface="Arial"/>
              </a:rPr>
              <a:t>teams </a:t>
            </a:r>
            <a:r>
              <a:rPr lang="en-US" sz="1100" dirty="0" smtClean="0">
                <a:latin typeface="Arial"/>
                <a:cs typeface="Arial"/>
              </a:rPr>
              <a:t>may </a:t>
            </a:r>
            <a:r>
              <a:rPr lang="en-US" sz="1100" spc="-5" dirty="0" smtClean="0">
                <a:latin typeface="Arial"/>
                <a:cs typeface="Arial"/>
              </a:rPr>
              <a:t>request able-bodied individuals </a:t>
            </a:r>
            <a:r>
              <a:rPr lang="en-US" sz="1100" dirty="0" smtClean="0">
                <a:latin typeface="Arial"/>
                <a:cs typeface="Arial"/>
              </a:rPr>
              <a:t>to </a:t>
            </a:r>
            <a:r>
              <a:rPr lang="en-US" sz="1100" spc="-5" dirty="0" smtClean="0">
                <a:latin typeface="Arial"/>
                <a:cs typeface="Arial"/>
              </a:rPr>
              <a:t>assist in removing  </a:t>
            </a:r>
            <a:r>
              <a:rPr lang="en-US" sz="1100" dirty="0" smtClean="0">
                <a:latin typeface="Arial"/>
                <a:cs typeface="Arial"/>
              </a:rPr>
              <a:t>the </a:t>
            </a:r>
            <a:r>
              <a:rPr lang="en-US" sz="1100" spc="-5" dirty="0" smtClean="0">
                <a:latin typeface="Arial"/>
                <a:cs typeface="Arial"/>
              </a:rPr>
              <a:t>wounded </a:t>
            </a:r>
            <a:r>
              <a:rPr lang="en-US" sz="1100" dirty="0" smtClean="0">
                <a:latin typeface="Arial"/>
                <a:cs typeface="Arial"/>
              </a:rPr>
              <a:t>from the</a:t>
            </a:r>
            <a:r>
              <a:rPr lang="en-US" sz="1100" spc="-70" dirty="0" smtClean="0">
                <a:latin typeface="Arial"/>
                <a:cs typeface="Arial"/>
              </a:rPr>
              <a:t> </a:t>
            </a:r>
            <a:r>
              <a:rPr lang="en-US" sz="1100" spc="-5" dirty="0" smtClean="0">
                <a:latin typeface="Arial"/>
                <a:cs typeface="Arial"/>
              </a:rPr>
              <a:t>premises.</a:t>
            </a:r>
            <a:endParaRPr lang="en-US" sz="1100" dirty="0" smtClean="0">
              <a:latin typeface="Arial"/>
              <a:cs typeface="Arial"/>
            </a:endParaRPr>
          </a:p>
        </p:txBody>
      </p:sp>
      <p:sp>
        <p:nvSpPr>
          <p:cNvPr id="46086"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124203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4813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C7F8EBA4-171D-4B2C-BA0B-72214B90A142}" type="slidenum">
              <a:rPr lang="en-US" altLang="en-US" sz="1300" smtClean="0"/>
              <a:pPr>
                <a:spcBef>
                  <a:spcPct val="0"/>
                </a:spcBef>
              </a:pPr>
              <a:t>16</a:t>
            </a:fld>
            <a:endParaRPr lang="en-US" altLang="en-US" sz="1300" smtClean="0"/>
          </a:p>
        </p:txBody>
      </p:sp>
      <p:sp>
        <p:nvSpPr>
          <p:cNvPr id="48133"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lnSpc>
                <a:spcPct val="100000"/>
              </a:lnSpc>
              <a:spcBef>
                <a:spcPct val="0"/>
              </a:spcBef>
              <a:buClrTx/>
              <a:buSzTx/>
              <a:buNone/>
              <a:defRPr/>
            </a:pPr>
            <a:r>
              <a:rPr lang="en-US" sz="1200" spc="-5" dirty="0" smtClean="0">
                <a:latin typeface="Arial"/>
                <a:cs typeface="Arial"/>
              </a:rPr>
              <a:t>Recommended actions </a:t>
            </a:r>
            <a:r>
              <a:rPr lang="en-US" spc="-5" dirty="0" smtClean="0">
                <a:latin typeface="Arial"/>
                <a:cs typeface="Arial"/>
              </a:rPr>
              <a:t>to </a:t>
            </a:r>
            <a:r>
              <a:rPr lang="en-US" dirty="0" smtClean="0">
                <a:latin typeface="Arial"/>
                <a:cs typeface="Arial"/>
              </a:rPr>
              <a:t>take </a:t>
            </a:r>
            <a:r>
              <a:rPr lang="en-US" spc="-10" dirty="0" smtClean="0">
                <a:latin typeface="Arial"/>
                <a:cs typeface="Arial"/>
              </a:rPr>
              <a:t>when </a:t>
            </a:r>
            <a:r>
              <a:rPr lang="en-US" spc="-5" dirty="0" smtClean="0">
                <a:latin typeface="Arial"/>
                <a:cs typeface="Arial"/>
              </a:rPr>
              <a:t>law enforcement officers arrive </a:t>
            </a:r>
            <a:r>
              <a:rPr lang="en-US" dirty="0" smtClean="0">
                <a:latin typeface="Arial"/>
                <a:cs typeface="Arial"/>
              </a:rPr>
              <a:t>are </a:t>
            </a:r>
            <a:r>
              <a:rPr lang="en-US" spc="-5" dirty="0" smtClean="0">
                <a:latin typeface="Arial"/>
                <a:cs typeface="Arial"/>
              </a:rPr>
              <a:t>listed on </a:t>
            </a:r>
            <a:r>
              <a:rPr lang="en-US" dirty="0" smtClean="0">
                <a:latin typeface="Arial"/>
                <a:cs typeface="Arial"/>
              </a:rPr>
              <a:t>the</a:t>
            </a:r>
            <a:r>
              <a:rPr lang="en-US" spc="100" dirty="0" smtClean="0">
                <a:latin typeface="Arial"/>
                <a:cs typeface="Arial"/>
              </a:rPr>
              <a:t> </a:t>
            </a:r>
            <a:r>
              <a:rPr lang="en-US" spc="-5" dirty="0" smtClean="0">
                <a:latin typeface="Arial"/>
                <a:cs typeface="Arial"/>
              </a:rPr>
              <a:t>visual.</a:t>
            </a:r>
            <a:endParaRPr lang="en-US" dirty="0" smtClean="0">
              <a:latin typeface="Arial"/>
              <a:cs typeface="Arial"/>
            </a:endParaRPr>
          </a:p>
          <a:p>
            <a:pPr lvl="1"/>
            <a:endParaRPr lang="en-US" altLang="en-US" dirty="0" smtClean="0"/>
          </a:p>
          <a:p>
            <a:pPr marL="457200" marR="0" lvl="1" indent="0" algn="l" defTabSz="914400" rtl="0" eaLnBrk="1" fontAlgn="auto" latinLnBrk="0" hangingPunct="1">
              <a:lnSpc>
                <a:spcPct val="100000"/>
              </a:lnSpc>
              <a:spcBef>
                <a:spcPct val="0"/>
              </a:spcBef>
              <a:spcAft>
                <a:spcPts val="0"/>
              </a:spcAft>
              <a:buClrTx/>
              <a:buSzTx/>
              <a:buFontTx/>
              <a:buNone/>
              <a:tabLst/>
              <a:defRPr/>
            </a:pPr>
            <a:endParaRPr lang="en-US" sz="1200" spc="-5" dirty="0" smtClean="0">
              <a:latin typeface="Arial"/>
              <a:cs typeface="Arial"/>
            </a:endParaRPr>
          </a:p>
          <a:p>
            <a:pPr marL="457200" marR="0" lvl="1" indent="0" algn="l" defTabSz="914400" rtl="0" eaLnBrk="1" fontAlgn="auto" latinLnBrk="0" hangingPunct="1">
              <a:lnSpc>
                <a:spcPct val="100000"/>
              </a:lnSpc>
              <a:spcBef>
                <a:spcPct val="0"/>
              </a:spcBef>
              <a:spcAft>
                <a:spcPts val="0"/>
              </a:spcAft>
              <a:buClrTx/>
              <a:buSzTx/>
              <a:buFontTx/>
              <a:buNone/>
              <a:tabLst/>
              <a:defRPr/>
            </a:pPr>
            <a:endParaRPr lang="en-US" sz="1200" spc="-5" dirty="0" smtClean="0">
              <a:latin typeface="Arial"/>
              <a:cs typeface="Arial"/>
            </a:endParaRPr>
          </a:p>
        </p:txBody>
      </p:sp>
      <p:sp>
        <p:nvSpPr>
          <p:cNvPr id="48134"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2699657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5018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4AB6051C-2379-40D8-892D-285601823549}" type="slidenum">
              <a:rPr lang="en-US" altLang="en-US" sz="1300" smtClean="0"/>
              <a:pPr>
                <a:spcBef>
                  <a:spcPct val="0"/>
                </a:spcBef>
              </a:pPr>
              <a:t>17</a:t>
            </a:fld>
            <a:endParaRPr lang="en-US" altLang="en-US" sz="1300" smtClean="0"/>
          </a:p>
        </p:txBody>
      </p:sp>
      <p:sp>
        <p:nvSpPr>
          <p:cNvPr id="50181"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5080">
              <a:lnSpc>
                <a:spcPct val="95900"/>
              </a:lnSpc>
            </a:pPr>
            <a:r>
              <a:rPr lang="en-US" sz="1100" dirty="0" smtClean="0">
                <a:latin typeface="Arial"/>
                <a:cs typeface="Arial"/>
              </a:rPr>
              <a:t>After </a:t>
            </a:r>
            <a:r>
              <a:rPr lang="en-US" sz="1100" spc="-5" dirty="0" smtClean="0">
                <a:latin typeface="Arial"/>
                <a:cs typeface="Arial"/>
              </a:rPr>
              <a:t>reaching </a:t>
            </a:r>
            <a:r>
              <a:rPr lang="en-US" sz="1100" dirty="0" smtClean="0">
                <a:latin typeface="Arial"/>
                <a:cs typeface="Arial"/>
              </a:rPr>
              <a:t>a safe </a:t>
            </a:r>
            <a:r>
              <a:rPr lang="en-US" sz="1100" spc="-5" dirty="0" smtClean="0">
                <a:latin typeface="Arial"/>
                <a:cs typeface="Arial"/>
              </a:rPr>
              <a:t>location or assembly point, all persons </a:t>
            </a:r>
            <a:r>
              <a:rPr lang="en-US" sz="1100" spc="-10" dirty="0" smtClean="0">
                <a:latin typeface="Arial"/>
                <a:cs typeface="Arial"/>
              </a:rPr>
              <a:t>involved </a:t>
            </a:r>
            <a:r>
              <a:rPr lang="en-US" sz="1100" spc="-5" dirty="0" smtClean="0">
                <a:latin typeface="Arial"/>
                <a:cs typeface="Arial"/>
              </a:rPr>
              <a:t>in </a:t>
            </a:r>
            <a:r>
              <a:rPr lang="en-US" sz="1100" dirty="0" smtClean="0">
                <a:latin typeface="Arial"/>
                <a:cs typeface="Arial"/>
              </a:rPr>
              <a:t>the </a:t>
            </a:r>
            <a:r>
              <a:rPr lang="en-US" sz="1100" spc="-5" dirty="0" smtClean="0">
                <a:latin typeface="Arial"/>
                <a:cs typeface="Arial"/>
              </a:rPr>
              <a:t>situation likely </a:t>
            </a:r>
            <a:r>
              <a:rPr lang="en-US" sz="1100" spc="-10" dirty="0" smtClean="0">
                <a:latin typeface="Arial"/>
                <a:cs typeface="Arial"/>
              </a:rPr>
              <a:t>will  </a:t>
            </a:r>
            <a:r>
              <a:rPr lang="en-US" sz="1100" spc="-5" dirty="0" smtClean="0">
                <a:latin typeface="Arial"/>
                <a:cs typeface="Arial"/>
              </a:rPr>
              <a:t>be held in that area by law enforcement until </a:t>
            </a:r>
            <a:r>
              <a:rPr lang="en-US" sz="1100" dirty="0" smtClean="0">
                <a:latin typeface="Arial"/>
                <a:cs typeface="Arial"/>
              </a:rPr>
              <a:t>the </a:t>
            </a:r>
            <a:r>
              <a:rPr lang="en-US" sz="1100" spc="-5" dirty="0" smtClean="0">
                <a:latin typeface="Arial"/>
                <a:cs typeface="Arial"/>
              </a:rPr>
              <a:t>situation is under control, and all witnesses  have been identified and</a:t>
            </a:r>
            <a:r>
              <a:rPr lang="en-US" sz="1100" spc="-10" dirty="0" smtClean="0">
                <a:latin typeface="Arial"/>
                <a:cs typeface="Arial"/>
              </a:rPr>
              <a:t> </a:t>
            </a:r>
            <a:r>
              <a:rPr lang="en-US" sz="1100" spc="-5" dirty="0" smtClean="0">
                <a:latin typeface="Arial"/>
                <a:cs typeface="Arial"/>
              </a:rPr>
              <a:t>questioned.</a:t>
            </a:r>
            <a:endParaRPr lang="en-US" sz="1100" dirty="0" smtClean="0">
              <a:latin typeface="Arial"/>
              <a:cs typeface="Arial"/>
            </a:endParaRPr>
          </a:p>
          <a:p>
            <a:pPr>
              <a:lnSpc>
                <a:spcPct val="100000"/>
              </a:lnSpc>
              <a:spcBef>
                <a:spcPts val="38"/>
              </a:spcBef>
            </a:pPr>
            <a:endParaRPr lang="en-US" sz="1100" dirty="0" smtClean="0">
              <a:latin typeface="Times New Roman"/>
              <a:cs typeface="Times New Roman"/>
            </a:endParaRPr>
          </a:p>
          <a:p>
            <a:pPr marL="12700" marR="269240">
              <a:lnSpc>
                <a:spcPts val="1260"/>
              </a:lnSpc>
            </a:pPr>
            <a:r>
              <a:rPr lang="en-US" sz="1100" spc="-5" dirty="0" smtClean="0">
                <a:latin typeface="Arial"/>
                <a:cs typeface="Arial"/>
              </a:rPr>
              <a:t>No one should </a:t>
            </a:r>
            <a:r>
              <a:rPr lang="en-US" sz="1100" spc="-10" dirty="0" smtClean="0">
                <a:latin typeface="Arial"/>
                <a:cs typeface="Arial"/>
              </a:rPr>
              <a:t>leave </a:t>
            </a:r>
            <a:r>
              <a:rPr lang="en-US" sz="1100" dirty="0" smtClean="0">
                <a:latin typeface="Arial"/>
                <a:cs typeface="Arial"/>
              </a:rPr>
              <a:t>the safe </a:t>
            </a:r>
            <a:r>
              <a:rPr lang="en-US" sz="1100" spc="-5" dirty="0" smtClean="0">
                <a:latin typeface="Arial"/>
                <a:cs typeface="Arial"/>
              </a:rPr>
              <a:t>location or assembly point until law enforcement authorities  indicate it is </a:t>
            </a:r>
            <a:r>
              <a:rPr lang="en-US" sz="1100" dirty="0" smtClean="0">
                <a:latin typeface="Arial"/>
                <a:cs typeface="Arial"/>
              </a:rPr>
              <a:t>safe </a:t>
            </a:r>
            <a:r>
              <a:rPr lang="en-US" sz="1100" spc="-5" dirty="0" smtClean="0">
                <a:latin typeface="Arial"/>
                <a:cs typeface="Arial"/>
              </a:rPr>
              <a:t>and their questioning has been</a:t>
            </a:r>
            <a:r>
              <a:rPr lang="en-US" sz="1100" spc="40" dirty="0" smtClean="0">
                <a:latin typeface="Arial"/>
                <a:cs typeface="Arial"/>
              </a:rPr>
              <a:t> </a:t>
            </a:r>
            <a:r>
              <a:rPr lang="en-US" sz="1100" spc="-5" dirty="0" smtClean="0">
                <a:latin typeface="Arial"/>
                <a:cs typeface="Arial"/>
              </a:rPr>
              <a:t>completed.</a:t>
            </a:r>
            <a:endParaRPr lang="en-US" sz="1100" dirty="0" smtClean="0">
              <a:latin typeface="Arial"/>
              <a:cs typeface="Arial"/>
            </a:endParaRPr>
          </a:p>
        </p:txBody>
      </p:sp>
      <p:sp>
        <p:nvSpPr>
          <p:cNvPr id="50182"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3715738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5018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4AB6051C-2379-40D8-892D-285601823549}" type="slidenum">
              <a:rPr lang="en-US" altLang="en-US" sz="1300" smtClean="0"/>
              <a:pPr>
                <a:spcBef>
                  <a:spcPct val="0"/>
                </a:spcBef>
              </a:pPr>
              <a:t>18</a:t>
            </a:fld>
            <a:endParaRPr lang="en-US" altLang="en-US" sz="1300" smtClean="0"/>
          </a:p>
        </p:txBody>
      </p:sp>
      <p:sp>
        <p:nvSpPr>
          <p:cNvPr id="50181"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5080">
              <a:lnSpc>
                <a:spcPct val="95900"/>
              </a:lnSpc>
            </a:pPr>
            <a:endParaRPr lang="en-US" sz="1100" dirty="0" smtClean="0">
              <a:latin typeface="Arial"/>
              <a:cs typeface="Arial"/>
            </a:endParaRPr>
          </a:p>
        </p:txBody>
      </p:sp>
      <p:sp>
        <p:nvSpPr>
          <p:cNvPr id="50182"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3774793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5018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4AB6051C-2379-40D8-892D-285601823549}" type="slidenum">
              <a:rPr lang="en-US" altLang="en-US" sz="1300" smtClean="0"/>
              <a:pPr>
                <a:spcBef>
                  <a:spcPct val="0"/>
                </a:spcBef>
              </a:pPr>
              <a:t>19</a:t>
            </a:fld>
            <a:endParaRPr lang="en-US" altLang="en-US" sz="1300" smtClean="0"/>
          </a:p>
        </p:txBody>
      </p:sp>
      <p:sp>
        <p:nvSpPr>
          <p:cNvPr id="50181"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5080">
              <a:lnSpc>
                <a:spcPct val="95900"/>
              </a:lnSpc>
            </a:pPr>
            <a:endParaRPr lang="en-US" sz="1100" dirty="0" smtClean="0">
              <a:latin typeface="Arial"/>
              <a:cs typeface="Arial"/>
            </a:endParaRPr>
          </a:p>
        </p:txBody>
      </p:sp>
      <p:sp>
        <p:nvSpPr>
          <p:cNvPr id="50182"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126531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a:lnSpc>
                <a:spcPct val="100000"/>
              </a:lnSpc>
            </a:pPr>
            <a:r>
              <a:rPr lang="en-US" sz="1200" spc="-5" dirty="0" smtClean="0">
                <a:latin typeface="Arial"/>
                <a:cs typeface="Arial"/>
              </a:rPr>
              <a:t>Dispatcher:  “911, </a:t>
            </a:r>
            <a:r>
              <a:rPr lang="en-US" sz="1200" spc="-10" dirty="0" smtClean="0">
                <a:latin typeface="Arial"/>
                <a:cs typeface="Arial"/>
              </a:rPr>
              <a:t>what is </a:t>
            </a:r>
            <a:r>
              <a:rPr lang="en-US" sz="1200" dirty="0" smtClean="0">
                <a:latin typeface="Arial"/>
                <a:cs typeface="Arial"/>
              </a:rPr>
              <a:t>the </a:t>
            </a:r>
            <a:r>
              <a:rPr lang="en-US" sz="1200" spc="-5" dirty="0" smtClean="0">
                <a:latin typeface="Arial"/>
                <a:cs typeface="Arial"/>
              </a:rPr>
              <a:t>nature </a:t>
            </a:r>
            <a:r>
              <a:rPr lang="en-US" sz="1200" spc="-10" dirty="0" smtClean="0">
                <a:latin typeface="Arial"/>
                <a:cs typeface="Arial"/>
              </a:rPr>
              <a:t>of </a:t>
            </a:r>
            <a:r>
              <a:rPr lang="en-US" sz="1200" spc="-5" dirty="0" smtClean="0">
                <a:latin typeface="Arial"/>
                <a:cs typeface="Arial"/>
              </a:rPr>
              <a:t>your</a:t>
            </a:r>
            <a:r>
              <a:rPr lang="en-US" sz="1200" spc="80" dirty="0" smtClean="0">
                <a:latin typeface="Arial"/>
                <a:cs typeface="Arial"/>
              </a:rPr>
              <a:t> </a:t>
            </a:r>
            <a:r>
              <a:rPr lang="en-US" sz="1200" spc="-5" dirty="0" smtClean="0">
                <a:latin typeface="Arial"/>
                <a:cs typeface="Arial"/>
              </a:rPr>
              <a:t>emergency?”</a:t>
            </a:r>
            <a:endParaRPr lang="en-US" sz="1200" dirty="0" smtClean="0">
              <a:latin typeface="Arial"/>
              <a:cs typeface="Arial"/>
            </a:endParaRPr>
          </a:p>
          <a:p>
            <a:pPr>
              <a:lnSpc>
                <a:spcPct val="100000"/>
              </a:lnSpc>
              <a:spcBef>
                <a:spcPts val="4"/>
              </a:spcBef>
            </a:pPr>
            <a:endParaRPr lang="en-US" sz="1100" dirty="0" smtClean="0">
              <a:latin typeface="Times New Roman"/>
              <a:cs typeface="Times New Roman"/>
            </a:endParaRPr>
          </a:p>
          <a:p>
            <a:pPr marL="469900">
              <a:lnSpc>
                <a:spcPct val="100000"/>
              </a:lnSpc>
            </a:pPr>
            <a:r>
              <a:rPr lang="en-US" sz="1200" spc="-5" dirty="0" smtClean="0">
                <a:latin typeface="Arial"/>
                <a:cs typeface="Arial"/>
              </a:rPr>
              <a:t>Caller:  “There’s somebody with </a:t>
            </a:r>
            <a:r>
              <a:rPr lang="en-US" sz="1200" dirty="0" smtClean="0">
                <a:latin typeface="Arial"/>
                <a:cs typeface="Arial"/>
              </a:rPr>
              <a:t>a gun </a:t>
            </a:r>
            <a:r>
              <a:rPr lang="en-US" sz="1200" spc="-5" dirty="0" smtClean="0">
                <a:latin typeface="Arial"/>
                <a:cs typeface="Arial"/>
              </a:rPr>
              <a:t>in </a:t>
            </a:r>
            <a:r>
              <a:rPr lang="en-US" sz="1200" dirty="0" smtClean="0">
                <a:latin typeface="Arial"/>
                <a:cs typeface="Arial"/>
              </a:rPr>
              <a:t>the </a:t>
            </a:r>
            <a:r>
              <a:rPr lang="en-US" sz="1200" spc="-5" dirty="0" smtClean="0">
                <a:latin typeface="Arial"/>
                <a:cs typeface="Arial"/>
              </a:rPr>
              <a:t>main entrance </a:t>
            </a:r>
            <a:r>
              <a:rPr lang="en-US" sz="1200" dirty="0" smtClean="0">
                <a:latin typeface="Arial"/>
                <a:cs typeface="Arial"/>
              </a:rPr>
              <a:t>to the </a:t>
            </a:r>
            <a:r>
              <a:rPr lang="en-US" sz="1200" spc="-5" dirty="0" smtClean="0">
                <a:latin typeface="Arial"/>
                <a:cs typeface="Arial"/>
              </a:rPr>
              <a:t>mall and </a:t>
            </a:r>
            <a:r>
              <a:rPr lang="en-US" sz="1200" dirty="0" smtClean="0">
                <a:latin typeface="Arial"/>
                <a:cs typeface="Arial"/>
              </a:rPr>
              <a:t>I </a:t>
            </a:r>
            <a:r>
              <a:rPr lang="en-US" sz="1200" spc="-5" dirty="0" smtClean="0">
                <a:latin typeface="Arial"/>
                <a:cs typeface="Arial"/>
              </a:rPr>
              <a:t>don’t </a:t>
            </a:r>
            <a:r>
              <a:rPr lang="en-US" sz="1200" dirty="0" smtClean="0">
                <a:latin typeface="Arial"/>
                <a:cs typeface="Arial"/>
              </a:rPr>
              <a:t>. .</a:t>
            </a:r>
            <a:r>
              <a:rPr lang="en-US" sz="1200" spc="40" dirty="0" smtClean="0">
                <a:latin typeface="Arial"/>
                <a:cs typeface="Arial"/>
              </a:rPr>
              <a:t> </a:t>
            </a:r>
            <a:r>
              <a:rPr lang="en-US" sz="1200" dirty="0" smtClean="0">
                <a:latin typeface="Arial"/>
                <a:cs typeface="Arial"/>
              </a:rPr>
              <a:t>.”</a:t>
            </a:r>
          </a:p>
          <a:p>
            <a:pPr>
              <a:lnSpc>
                <a:spcPct val="100000"/>
              </a:lnSpc>
              <a:spcBef>
                <a:spcPts val="49"/>
              </a:spcBef>
            </a:pPr>
            <a:endParaRPr lang="en-US" sz="1050" dirty="0" smtClean="0">
              <a:latin typeface="Times New Roman"/>
              <a:cs typeface="Times New Roman"/>
            </a:endParaRPr>
          </a:p>
          <a:p>
            <a:pPr marL="12700">
              <a:lnSpc>
                <a:spcPct val="100000"/>
              </a:lnSpc>
            </a:pPr>
            <a:r>
              <a:rPr lang="en-US" sz="1200" b="1" spc="-5" dirty="0" smtClean="0">
                <a:latin typeface="Arial"/>
                <a:cs typeface="Arial"/>
              </a:rPr>
              <a:t>Are </a:t>
            </a:r>
            <a:r>
              <a:rPr lang="en-US" sz="1200" b="1" spc="-10" dirty="0" smtClean="0">
                <a:latin typeface="Arial"/>
                <a:cs typeface="Arial"/>
              </a:rPr>
              <a:t>you</a:t>
            </a:r>
            <a:r>
              <a:rPr lang="en-US" sz="1200" b="1" spc="-50" dirty="0" smtClean="0">
                <a:latin typeface="Arial"/>
                <a:cs typeface="Arial"/>
              </a:rPr>
              <a:t> </a:t>
            </a:r>
            <a:r>
              <a:rPr lang="en-US" sz="1200" b="1" spc="-5" dirty="0" smtClean="0">
                <a:latin typeface="Arial"/>
                <a:cs typeface="Arial"/>
              </a:rPr>
              <a:t>prepared?</a:t>
            </a:r>
            <a:endParaRPr lang="en-US" sz="1200" dirty="0" smtClean="0">
              <a:latin typeface="Arial"/>
              <a:cs typeface="Arial"/>
            </a:endParaRPr>
          </a:p>
        </p:txBody>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9705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pPr>
            <a:r>
              <a:rPr lang="en-US" sz="1100" spc="-5" dirty="0" smtClean="0">
                <a:latin typeface="Arial"/>
                <a:cs typeface="Arial"/>
              </a:rPr>
              <a:t>During </a:t>
            </a:r>
            <a:r>
              <a:rPr lang="en-US" sz="1100" dirty="0" smtClean="0">
                <a:latin typeface="Arial"/>
                <a:cs typeface="Arial"/>
              </a:rPr>
              <a:t>the </a:t>
            </a:r>
            <a:r>
              <a:rPr lang="en-US" sz="1100" spc="-5" dirty="0" smtClean="0">
                <a:latin typeface="Arial"/>
                <a:cs typeface="Arial"/>
              </a:rPr>
              <a:t>past several years, there have been many active shooter</a:t>
            </a:r>
            <a:r>
              <a:rPr lang="en-US" sz="1100" spc="110" dirty="0" smtClean="0">
                <a:latin typeface="Arial"/>
                <a:cs typeface="Arial"/>
              </a:rPr>
              <a:t> </a:t>
            </a:r>
            <a:r>
              <a:rPr lang="en-US" sz="1100" spc="-5" dirty="0" smtClean="0">
                <a:latin typeface="Arial"/>
                <a:cs typeface="Arial"/>
              </a:rPr>
              <a:t>incidents:</a:t>
            </a:r>
            <a:endParaRPr lang="en-US" sz="1100" dirty="0" smtClean="0">
              <a:latin typeface="Arial"/>
              <a:cs typeface="Arial"/>
            </a:endParaRPr>
          </a:p>
          <a:p>
            <a:pPr>
              <a:lnSpc>
                <a:spcPct val="100000"/>
              </a:lnSpc>
              <a:spcBef>
                <a:spcPts val="7"/>
              </a:spcBef>
            </a:pPr>
            <a:endParaRPr lang="en-US" sz="1100" dirty="0" smtClean="0">
              <a:latin typeface="Times New Roman"/>
              <a:cs typeface="Times New Roman"/>
            </a:endParaRPr>
          </a:p>
          <a:p>
            <a:pPr marL="241300" indent="-228600">
              <a:lnSpc>
                <a:spcPct val="100000"/>
              </a:lnSpc>
              <a:buFont typeface="Symbol"/>
              <a:buChar char=""/>
              <a:tabLst>
                <a:tab pos="241935" algn="l"/>
              </a:tabLst>
            </a:pPr>
            <a:r>
              <a:rPr lang="en-US" sz="1100" b="1" dirty="0" smtClean="0">
                <a:latin typeface="Arial"/>
                <a:cs typeface="Arial"/>
              </a:rPr>
              <a:t>Where </a:t>
            </a:r>
            <a:r>
              <a:rPr lang="en-US" sz="1100" b="1" spc="5" dirty="0" smtClean="0">
                <a:latin typeface="Arial"/>
                <a:cs typeface="Arial"/>
              </a:rPr>
              <a:t>we </a:t>
            </a:r>
            <a:r>
              <a:rPr lang="en-US" sz="1100" b="1" spc="-5" dirty="0" smtClean="0">
                <a:latin typeface="Arial"/>
                <a:cs typeface="Arial"/>
              </a:rPr>
              <a:t>shop.  </a:t>
            </a:r>
            <a:r>
              <a:rPr lang="en-US" sz="1100" dirty="0" smtClean="0">
                <a:latin typeface="Arial"/>
                <a:cs typeface="Arial"/>
              </a:rPr>
              <a:t>In </a:t>
            </a:r>
            <a:r>
              <a:rPr lang="en-US" sz="1100" spc="-5" dirty="0" smtClean="0">
                <a:latin typeface="Arial"/>
                <a:cs typeface="Arial"/>
              </a:rPr>
              <a:t>2007 </a:t>
            </a:r>
            <a:r>
              <a:rPr lang="en-US" sz="1100" dirty="0" smtClean="0">
                <a:latin typeface="Arial"/>
                <a:cs typeface="Arial"/>
              </a:rPr>
              <a:t>a </a:t>
            </a:r>
            <a:r>
              <a:rPr lang="en-US" sz="1100" spc="-5" dirty="0" smtClean="0">
                <a:latin typeface="Arial"/>
                <a:cs typeface="Arial"/>
              </a:rPr>
              <a:t>gunman killed </a:t>
            </a:r>
            <a:r>
              <a:rPr lang="en-US" sz="1100" dirty="0" smtClean="0">
                <a:latin typeface="Arial"/>
                <a:cs typeface="Arial"/>
              </a:rPr>
              <a:t>5 </a:t>
            </a:r>
            <a:r>
              <a:rPr lang="en-US" sz="1100" spc="-5" dirty="0" smtClean="0">
                <a:latin typeface="Arial"/>
                <a:cs typeface="Arial"/>
              </a:rPr>
              <a:t>and injured multiple others </a:t>
            </a:r>
            <a:r>
              <a:rPr lang="en-US" sz="1100" spc="-10" dirty="0" smtClean="0">
                <a:latin typeface="Arial"/>
                <a:cs typeface="Arial"/>
              </a:rPr>
              <a:t>at </a:t>
            </a:r>
            <a:r>
              <a:rPr lang="en-US" sz="1100" dirty="0" smtClean="0">
                <a:latin typeface="Arial"/>
                <a:cs typeface="Arial"/>
              </a:rPr>
              <a:t>a </a:t>
            </a:r>
            <a:r>
              <a:rPr lang="en-US" sz="1100" spc="-5" dirty="0" smtClean="0">
                <a:latin typeface="Arial"/>
                <a:cs typeface="Arial"/>
              </a:rPr>
              <a:t>Utah</a:t>
            </a:r>
            <a:r>
              <a:rPr lang="en-US" sz="1100" spc="40" dirty="0" smtClean="0">
                <a:latin typeface="Arial"/>
                <a:cs typeface="Arial"/>
              </a:rPr>
              <a:t> </a:t>
            </a:r>
            <a:r>
              <a:rPr lang="en-US" sz="1100" spc="-5" dirty="0" smtClean="0">
                <a:latin typeface="Arial"/>
                <a:cs typeface="Arial"/>
              </a:rPr>
              <a:t>mall.</a:t>
            </a:r>
            <a:endParaRPr lang="en-US" sz="1100" dirty="0" smtClean="0">
              <a:latin typeface="Arial"/>
              <a:cs typeface="Arial"/>
            </a:endParaRPr>
          </a:p>
          <a:p>
            <a:pPr marL="241300" marR="5080" indent="-228600">
              <a:lnSpc>
                <a:spcPts val="1270"/>
              </a:lnSpc>
              <a:spcBef>
                <a:spcPts val="105"/>
              </a:spcBef>
              <a:buFont typeface="Symbol"/>
              <a:buChar char=""/>
              <a:tabLst>
                <a:tab pos="241935" algn="l"/>
              </a:tabLst>
            </a:pPr>
            <a:r>
              <a:rPr lang="en-US" sz="1100" b="1" dirty="0" smtClean="0">
                <a:latin typeface="Arial"/>
                <a:cs typeface="Arial"/>
              </a:rPr>
              <a:t>Where </a:t>
            </a:r>
            <a:r>
              <a:rPr lang="en-US" sz="1100" b="1" spc="5" dirty="0" smtClean="0">
                <a:latin typeface="Arial"/>
                <a:cs typeface="Arial"/>
              </a:rPr>
              <a:t>we </a:t>
            </a:r>
            <a:r>
              <a:rPr lang="en-US" sz="1100" b="1" spc="-5" dirty="0" smtClean="0">
                <a:latin typeface="Arial"/>
                <a:cs typeface="Arial"/>
              </a:rPr>
              <a:t>exercise our </a:t>
            </a:r>
            <a:r>
              <a:rPr lang="en-US" sz="1100" b="1" dirty="0" smtClean="0">
                <a:latin typeface="Arial"/>
                <a:cs typeface="Arial"/>
              </a:rPr>
              <a:t>free </a:t>
            </a:r>
            <a:r>
              <a:rPr lang="en-US" sz="1100" b="1" spc="-5" dirty="0" smtClean="0">
                <a:latin typeface="Arial"/>
                <a:cs typeface="Arial"/>
              </a:rPr>
              <a:t>speech. </a:t>
            </a:r>
            <a:r>
              <a:rPr lang="en-US" sz="1100" dirty="0" smtClean="0">
                <a:latin typeface="Arial"/>
                <a:cs typeface="Arial"/>
              </a:rPr>
              <a:t>In </a:t>
            </a:r>
            <a:r>
              <a:rPr lang="en-US" sz="1100" spc="-5" dirty="0" smtClean="0">
                <a:latin typeface="Arial"/>
                <a:cs typeface="Arial"/>
              </a:rPr>
              <a:t>2011 U.S. Representative Gabrielle (Gabby)  </a:t>
            </a:r>
            <a:r>
              <a:rPr lang="en-US" sz="1100" spc="-5" dirty="0" err="1" smtClean="0">
                <a:latin typeface="Arial"/>
                <a:cs typeface="Arial"/>
              </a:rPr>
              <a:t>Giffords</a:t>
            </a:r>
            <a:r>
              <a:rPr lang="en-US" sz="1100" spc="-5" dirty="0" smtClean="0">
                <a:latin typeface="Arial"/>
                <a:cs typeface="Arial"/>
              </a:rPr>
              <a:t> </a:t>
            </a:r>
            <a:r>
              <a:rPr lang="en-US" sz="1100" spc="-10" dirty="0" smtClean="0">
                <a:latin typeface="Arial"/>
                <a:cs typeface="Arial"/>
              </a:rPr>
              <a:t>was </a:t>
            </a:r>
            <a:r>
              <a:rPr lang="en-US" sz="1100" spc="-5" dirty="0" smtClean="0">
                <a:latin typeface="Arial"/>
                <a:cs typeface="Arial"/>
              </a:rPr>
              <a:t>critically shot </a:t>
            </a:r>
            <a:r>
              <a:rPr lang="en-US" sz="1100" spc="-10" dirty="0" smtClean="0">
                <a:latin typeface="Arial"/>
                <a:cs typeface="Arial"/>
              </a:rPr>
              <a:t>while </a:t>
            </a:r>
            <a:r>
              <a:rPr lang="en-US" sz="1100" spc="-5" dirty="0" smtClean="0">
                <a:latin typeface="Arial"/>
                <a:cs typeface="Arial"/>
              </a:rPr>
              <a:t>meeting with constituents </a:t>
            </a:r>
            <a:r>
              <a:rPr lang="en-US" sz="1100" spc="-10" dirty="0" smtClean="0">
                <a:latin typeface="Arial"/>
                <a:cs typeface="Arial"/>
              </a:rPr>
              <a:t>at </a:t>
            </a:r>
            <a:r>
              <a:rPr lang="en-US" sz="1100" dirty="0" smtClean="0">
                <a:latin typeface="Arial"/>
                <a:cs typeface="Arial"/>
              </a:rPr>
              <a:t>a </a:t>
            </a:r>
            <a:r>
              <a:rPr lang="en-US" sz="1100" spc="-5" dirty="0" smtClean="0">
                <a:latin typeface="Arial"/>
                <a:cs typeface="Arial"/>
              </a:rPr>
              <a:t>market, with </a:t>
            </a:r>
            <a:r>
              <a:rPr lang="en-US" sz="1100" dirty="0" smtClean="0">
                <a:latin typeface="Arial"/>
                <a:cs typeface="Arial"/>
              </a:rPr>
              <a:t>6 </a:t>
            </a:r>
            <a:r>
              <a:rPr lang="en-US" sz="1100" spc="-5" dirty="0" smtClean="0">
                <a:latin typeface="Arial"/>
                <a:cs typeface="Arial"/>
              </a:rPr>
              <a:t>people killed  and </a:t>
            </a:r>
            <a:r>
              <a:rPr lang="en-US" sz="1100" dirty="0" smtClean="0">
                <a:latin typeface="Arial"/>
                <a:cs typeface="Arial"/>
              </a:rPr>
              <a:t>3 </a:t>
            </a:r>
            <a:r>
              <a:rPr lang="en-US" sz="1100" spc="-5" dirty="0" smtClean="0">
                <a:latin typeface="Arial"/>
                <a:cs typeface="Arial"/>
              </a:rPr>
              <a:t>others</a:t>
            </a:r>
            <a:r>
              <a:rPr lang="en-US" sz="1100" spc="-60" dirty="0" smtClean="0">
                <a:latin typeface="Arial"/>
                <a:cs typeface="Arial"/>
              </a:rPr>
              <a:t> </a:t>
            </a:r>
            <a:r>
              <a:rPr lang="en-US" sz="1100" spc="-5" dirty="0" smtClean="0">
                <a:latin typeface="Arial"/>
                <a:cs typeface="Arial"/>
              </a:rPr>
              <a:t>injured.</a:t>
            </a:r>
            <a:endParaRPr lang="en-US" sz="1100" dirty="0" smtClean="0">
              <a:latin typeface="Arial"/>
              <a:cs typeface="Arial"/>
            </a:endParaRPr>
          </a:p>
          <a:p>
            <a:pPr marL="241300" indent="-228600">
              <a:lnSpc>
                <a:spcPts val="1270"/>
              </a:lnSpc>
              <a:buFont typeface="Symbol"/>
              <a:buChar char=""/>
              <a:tabLst>
                <a:tab pos="241935" algn="l"/>
              </a:tabLst>
            </a:pPr>
            <a:r>
              <a:rPr lang="en-US" sz="1100" b="1" dirty="0" smtClean="0">
                <a:latin typeface="Arial"/>
                <a:cs typeface="Arial"/>
              </a:rPr>
              <a:t>Where </a:t>
            </a:r>
            <a:r>
              <a:rPr lang="en-US" sz="1100" b="1" spc="5" dirty="0" smtClean="0">
                <a:latin typeface="Arial"/>
                <a:cs typeface="Arial"/>
              </a:rPr>
              <a:t>we</a:t>
            </a:r>
            <a:r>
              <a:rPr lang="en-US" sz="1100" b="1" spc="-100" dirty="0" smtClean="0">
                <a:latin typeface="Arial"/>
                <a:cs typeface="Arial"/>
              </a:rPr>
              <a:t> </a:t>
            </a:r>
            <a:r>
              <a:rPr lang="en-US" sz="1100" b="1" spc="-5" dirty="0" smtClean="0">
                <a:latin typeface="Arial"/>
                <a:cs typeface="Arial"/>
              </a:rPr>
              <a:t>learn.</a:t>
            </a:r>
            <a:endParaRPr lang="en-US" sz="1100" dirty="0" smtClean="0">
              <a:latin typeface="Arial"/>
              <a:cs typeface="Arial"/>
            </a:endParaRPr>
          </a:p>
          <a:p>
            <a:pPr marL="470534" lvl="1" indent="-228600">
              <a:lnSpc>
                <a:spcPts val="1270"/>
              </a:lnSpc>
              <a:buFont typeface="Courier New"/>
              <a:buChar char="o"/>
              <a:tabLst>
                <a:tab pos="471170" algn="l"/>
              </a:tabLst>
            </a:pPr>
            <a:r>
              <a:rPr lang="en-US" sz="1100" dirty="0" smtClean="0">
                <a:latin typeface="Arial"/>
                <a:cs typeface="Arial"/>
              </a:rPr>
              <a:t>In </a:t>
            </a:r>
            <a:r>
              <a:rPr lang="en-US" sz="1100" spc="-5" dirty="0" smtClean="0">
                <a:latin typeface="Arial"/>
                <a:cs typeface="Arial"/>
              </a:rPr>
              <a:t>1999 at Columbine High School 12 students and </a:t>
            </a:r>
            <a:r>
              <a:rPr lang="en-US" sz="1100" dirty="0" smtClean="0">
                <a:latin typeface="Arial"/>
                <a:cs typeface="Arial"/>
              </a:rPr>
              <a:t>1 </a:t>
            </a:r>
            <a:r>
              <a:rPr lang="en-US" sz="1100" spc="-5" dirty="0" smtClean="0">
                <a:latin typeface="Arial"/>
                <a:cs typeface="Arial"/>
              </a:rPr>
              <a:t>teacher were</a:t>
            </a:r>
            <a:r>
              <a:rPr lang="en-US" sz="1100" spc="85" dirty="0" smtClean="0">
                <a:latin typeface="Arial"/>
                <a:cs typeface="Arial"/>
              </a:rPr>
              <a:t> </a:t>
            </a:r>
            <a:r>
              <a:rPr lang="en-US" sz="1100" spc="-5" dirty="0" smtClean="0">
                <a:latin typeface="Arial"/>
                <a:cs typeface="Arial"/>
              </a:rPr>
              <a:t>killed.</a:t>
            </a:r>
            <a:endParaRPr lang="en-US" sz="1100" dirty="0" smtClean="0">
              <a:latin typeface="Arial"/>
              <a:cs typeface="Arial"/>
            </a:endParaRPr>
          </a:p>
          <a:p>
            <a:pPr marL="470534" lvl="1" indent="-228600">
              <a:lnSpc>
                <a:spcPts val="1260"/>
              </a:lnSpc>
              <a:buFont typeface="Courier New"/>
              <a:buChar char="o"/>
              <a:tabLst>
                <a:tab pos="471170" algn="l"/>
              </a:tabLst>
            </a:pPr>
            <a:r>
              <a:rPr lang="en-US" sz="1100" dirty="0" smtClean="0">
                <a:latin typeface="Arial"/>
                <a:cs typeface="Arial"/>
              </a:rPr>
              <a:t>In </a:t>
            </a:r>
            <a:r>
              <a:rPr lang="en-US" sz="1100" spc="-5" dirty="0" smtClean="0">
                <a:latin typeface="Arial"/>
                <a:cs typeface="Arial"/>
              </a:rPr>
              <a:t>2007 at Virginia </a:t>
            </a:r>
            <a:r>
              <a:rPr lang="en-US" sz="1100" dirty="0" smtClean="0">
                <a:latin typeface="Arial"/>
                <a:cs typeface="Arial"/>
              </a:rPr>
              <a:t>Tech </a:t>
            </a:r>
            <a:r>
              <a:rPr lang="en-US" sz="1100" spc="-5" dirty="0" smtClean="0">
                <a:latin typeface="Arial"/>
                <a:cs typeface="Arial"/>
              </a:rPr>
              <a:t>32 were killed and many </a:t>
            </a:r>
            <a:r>
              <a:rPr lang="en-US" sz="1100" dirty="0" smtClean="0">
                <a:latin typeface="Arial"/>
                <a:cs typeface="Arial"/>
              </a:rPr>
              <a:t>others</a:t>
            </a:r>
            <a:r>
              <a:rPr lang="en-US" sz="1100" spc="-15" dirty="0" smtClean="0">
                <a:latin typeface="Arial"/>
                <a:cs typeface="Arial"/>
              </a:rPr>
              <a:t> </a:t>
            </a:r>
            <a:r>
              <a:rPr lang="en-US" sz="1100" spc="-5" dirty="0" smtClean="0">
                <a:latin typeface="Arial"/>
                <a:cs typeface="Arial"/>
              </a:rPr>
              <a:t>wounded.</a:t>
            </a:r>
            <a:endParaRPr lang="en-US" sz="1100" dirty="0" smtClean="0">
              <a:latin typeface="Arial"/>
              <a:cs typeface="Arial"/>
            </a:endParaRPr>
          </a:p>
          <a:p>
            <a:pPr marL="470534" lvl="1" indent="-228600">
              <a:lnSpc>
                <a:spcPts val="1290"/>
              </a:lnSpc>
              <a:buFont typeface="Courier New"/>
              <a:buChar char="o"/>
              <a:tabLst>
                <a:tab pos="471170" algn="l"/>
              </a:tabLst>
            </a:pPr>
            <a:r>
              <a:rPr lang="en-US" sz="1100" dirty="0" smtClean="0">
                <a:latin typeface="Arial"/>
                <a:cs typeface="Arial"/>
              </a:rPr>
              <a:t>In </a:t>
            </a:r>
            <a:r>
              <a:rPr lang="en-US" sz="1100" spc="-5" dirty="0" smtClean="0">
                <a:latin typeface="Arial"/>
                <a:cs typeface="Arial"/>
              </a:rPr>
              <a:t>2008 at Northern Illinois University </a:t>
            </a:r>
            <a:r>
              <a:rPr lang="en-US" sz="1100" dirty="0" smtClean="0">
                <a:latin typeface="Arial"/>
                <a:cs typeface="Arial"/>
              </a:rPr>
              <a:t>5 students </a:t>
            </a:r>
            <a:r>
              <a:rPr lang="en-US" sz="1100" spc="-5" dirty="0" smtClean="0">
                <a:latin typeface="Arial"/>
                <a:cs typeface="Arial"/>
              </a:rPr>
              <a:t>were killed.</a:t>
            </a:r>
            <a:endParaRPr lang="en-US" sz="1100" dirty="0" smtClean="0">
              <a:latin typeface="Arial"/>
              <a:cs typeface="Arial"/>
            </a:endParaRPr>
          </a:p>
          <a:p>
            <a:pPr marL="242570" indent="-228600">
              <a:lnSpc>
                <a:spcPct val="100000"/>
              </a:lnSpc>
              <a:spcBef>
                <a:spcPts val="10"/>
              </a:spcBef>
              <a:buFont typeface="Symbol"/>
              <a:buChar char=""/>
              <a:tabLst>
                <a:tab pos="243204" algn="l"/>
              </a:tabLst>
            </a:pPr>
            <a:r>
              <a:rPr lang="en-US" sz="1100" b="1" dirty="0" smtClean="0">
                <a:latin typeface="Arial"/>
                <a:cs typeface="Arial"/>
              </a:rPr>
              <a:t>Where </a:t>
            </a:r>
            <a:r>
              <a:rPr lang="en-US" sz="1100" b="1" spc="5" dirty="0" smtClean="0">
                <a:latin typeface="Arial"/>
                <a:cs typeface="Arial"/>
              </a:rPr>
              <a:t>we </a:t>
            </a:r>
            <a:r>
              <a:rPr lang="en-US" sz="1100" b="1" dirty="0" smtClean="0">
                <a:latin typeface="Arial"/>
                <a:cs typeface="Arial"/>
              </a:rPr>
              <a:t>work.  </a:t>
            </a:r>
            <a:r>
              <a:rPr lang="en-US" sz="1100" dirty="0" smtClean="0">
                <a:latin typeface="Arial"/>
                <a:cs typeface="Arial"/>
              </a:rPr>
              <a:t>In </a:t>
            </a:r>
            <a:r>
              <a:rPr lang="en-US" sz="1100" spc="-5" dirty="0" smtClean="0">
                <a:latin typeface="Arial"/>
                <a:cs typeface="Arial"/>
              </a:rPr>
              <a:t>2010 </a:t>
            </a:r>
            <a:r>
              <a:rPr lang="en-US" sz="1100" dirty="0" smtClean="0">
                <a:latin typeface="Arial"/>
                <a:cs typeface="Arial"/>
              </a:rPr>
              <a:t>a </a:t>
            </a:r>
            <a:r>
              <a:rPr lang="en-US" sz="1100" spc="-5" dirty="0" smtClean="0">
                <a:latin typeface="Arial"/>
                <a:cs typeface="Arial"/>
              </a:rPr>
              <a:t>gunman opened fire at </a:t>
            </a:r>
            <a:r>
              <a:rPr lang="en-US" sz="1100" dirty="0" smtClean="0">
                <a:latin typeface="Arial"/>
                <a:cs typeface="Arial"/>
              </a:rPr>
              <a:t>a </a:t>
            </a:r>
            <a:r>
              <a:rPr lang="en-US" sz="1100" spc="-5" dirty="0" smtClean="0">
                <a:latin typeface="Arial"/>
                <a:cs typeface="Arial"/>
              </a:rPr>
              <a:t>beer distributor, killing </a:t>
            </a:r>
            <a:r>
              <a:rPr lang="en-US" sz="1100" dirty="0" smtClean="0">
                <a:latin typeface="Arial"/>
                <a:cs typeface="Arial"/>
              </a:rPr>
              <a:t>8</a:t>
            </a:r>
            <a:r>
              <a:rPr lang="en-US" sz="1100" spc="15" dirty="0" smtClean="0">
                <a:latin typeface="Arial"/>
                <a:cs typeface="Arial"/>
              </a:rPr>
              <a:t> </a:t>
            </a:r>
            <a:r>
              <a:rPr lang="en-US" sz="1100" spc="-5" dirty="0" smtClean="0">
                <a:latin typeface="Arial"/>
                <a:cs typeface="Arial"/>
              </a:rPr>
              <a:t>people.</a:t>
            </a:r>
            <a:endParaRPr lang="en-US" sz="1100" dirty="0" smtClean="0">
              <a:latin typeface="Arial"/>
              <a:cs typeface="Arial"/>
            </a:endParaRPr>
          </a:p>
          <a:p>
            <a:pPr>
              <a:lnSpc>
                <a:spcPct val="100000"/>
              </a:lnSpc>
              <a:spcBef>
                <a:spcPts val="12"/>
              </a:spcBef>
            </a:pPr>
            <a:endParaRPr lang="en-US" sz="1100" dirty="0" smtClean="0">
              <a:latin typeface="Times New Roman"/>
              <a:cs typeface="Times New Roman"/>
            </a:endParaRPr>
          </a:p>
          <a:p>
            <a:pPr marL="13970" marR="75565" algn="just">
              <a:lnSpc>
                <a:spcPct val="95900"/>
              </a:lnSpc>
            </a:pPr>
            <a:r>
              <a:rPr lang="en-US" sz="1100" spc="-5" dirty="0" smtClean="0">
                <a:latin typeface="Arial"/>
                <a:cs typeface="Arial"/>
              </a:rPr>
              <a:t>Most active shooter situations </a:t>
            </a:r>
            <a:r>
              <a:rPr lang="en-US" sz="1100" dirty="0" smtClean="0">
                <a:latin typeface="Arial"/>
                <a:cs typeface="Arial"/>
              </a:rPr>
              <a:t>are </a:t>
            </a:r>
            <a:r>
              <a:rPr lang="en-US" sz="1100" spc="-5" dirty="0" smtClean="0">
                <a:latin typeface="Arial"/>
                <a:cs typeface="Arial"/>
              </a:rPr>
              <a:t>unpredictable and </a:t>
            </a:r>
            <a:r>
              <a:rPr lang="en-US" sz="1100" spc="-10" dirty="0" smtClean="0">
                <a:latin typeface="Arial"/>
                <a:cs typeface="Arial"/>
              </a:rPr>
              <a:t>evolve </a:t>
            </a:r>
            <a:r>
              <a:rPr lang="en-US" sz="1100" spc="-5" dirty="0" smtClean="0">
                <a:latin typeface="Arial"/>
                <a:cs typeface="Arial"/>
              </a:rPr>
              <a:t>quickly. Because most incidents  </a:t>
            </a:r>
            <a:r>
              <a:rPr lang="en-US" sz="1100" dirty="0" smtClean="0">
                <a:latin typeface="Arial"/>
                <a:cs typeface="Arial"/>
              </a:rPr>
              <a:t>are </a:t>
            </a:r>
            <a:r>
              <a:rPr lang="en-US" sz="1100" spc="-5" dirty="0" smtClean="0">
                <a:latin typeface="Arial"/>
                <a:cs typeface="Arial"/>
              </a:rPr>
              <a:t>over within minutes, </a:t>
            </a:r>
            <a:r>
              <a:rPr lang="en-US" sz="1100" spc="-10" dirty="0" smtClean="0">
                <a:latin typeface="Arial"/>
                <a:cs typeface="Arial"/>
              </a:rPr>
              <a:t>we </a:t>
            </a:r>
            <a:r>
              <a:rPr lang="en-US" sz="1100" dirty="0" smtClean="0">
                <a:latin typeface="Arial"/>
                <a:cs typeface="Arial"/>
              </a:rPr>
              <a:t>must </a:t>
            </a:r>
            <a:r>
              <a:rPr lang="en-US" sz="1100" spc="-5" dirty="0" smtClean="0">
                <a:latin typeface="Arial"/>
                <a:cs typeface="Arial"/>
              </a:rPr>
              <a:t>be prepared </a:t>
            </a:r>
            <a:r>
              <a:rPr lang="en-US" sz="1100" dirty="0" smtClean="0">
                <a:latin typeface="Arial"/>
                <a:cs typeface="Arial"/>
              </a:rPr>
              <a:t>to </a:t>
            </a:r>
            <a:r>
              <a:rPr lang="en-US" sz="1100" spc="-5" dirty="0" smtClean="0">
                <a:latin typeface="Arial"/>
                <a:cs typeface="Arial"/>
              </a:rPr>
              <a:t>deal with </a:t>
            </a:r>
            <a:r>
              <a:rPr lang="en-US" sz="1100" dirty="0" smtClean="0">
                <a:latin typeface="Arial"/>
                <a:cs typeface="Arial"/>
              </a:rPr>
              <a:t>the </a:t>
            </a:r>
            <a:r>
              <a:rPr lang="en-US" sz="1100" spc="-5" dirty="0" smtClean="0">
                <a:latin typeface="Arial"/>
                <a:cs typeface="Arial"/>
              </a:rPr>
              <a:t>situation until law enforcement  personnel</a:t>
            </a:r>
            <a:r>
              <a:rPr lang="en-US" sz="1100" spc="-40" dirty="0" smtClean="0">
                <a:latin typeface="Arial"/>
                <a:cs typeface="Arial"/>
              </a:rPr>
              <a:t> </a:t>
            </a:r>
            <a:r>
              <a:rPr lang="en-US" sz="1100" spc="-10" dirty="0" smtClean="0">
                <a:latin typeface="Arial"/>
                <a:cs typeface="Arial"/>
              </a:rPr>
              <a:t>arrive.</a:t>
            </a:r>
            <a:endParaRPr lang="en-US" sz="1100" dirty="0" smtClean="0">
              <a:latin typeface="Arial"/>
              <a:cs typeface="Arial"/>
            </a:endParaRPr>
          </a:p>
          <a:p>
            <a:pPr>
              <a:lnSpc>
                <a:spcPct val="100000"/>
              </a:lnSpc>
              <a:spcBef>
                <a:spcPts val="18"/>
              </a:spcBef>
            </a:pPr>
            <a:endParaRPr lang="en-US" sz="1100" dirty="0" smtClean="0">
              <a:latin typeface="Times New Roman"/>
              <a:cs typeface="Times New Roman"/>
            </a:endParaRPr>
          </a:p>
          <a:p>
            <a:pPr marL="13970" marR="85090">
              <a:lnSpc>
                <a:spcPts val="1270"/>
              </a:lnSpc>
            </a:pPr>
            <a:r>
              <a:rPr lang="en-US" sz="1100" spc="-5" dirty="0" smtClean="0">
                <a:latin typeface="Arial"/>
                <a:cs typeface="Arial"/>
              </a:rPr>
              <a:t>Preparedness and awareness </a:t>
            </a:r>
            <a:r>
              <a:rPr lang="en-US" sz="1100" dirty="0" smtClean="0">
                <a:latin typeface="Arial"/>
                <a:cs typeface="Arial"/>
              </a:rPr>
              <a:t>are the </a:t>
            </a:r>
            <a:r>
              <a:rPr lang="en-US" sz="1100" spc="-5" dirty="0" smtClean="0">
                <a:latin typeface="Arial"/>
                <a:cs typeface="Arial"/>
              </a:rPr>
              <a:t>keys </a:t>
            </a:r>
            <a:r>
              <a:rPr lang="en-US" sz="1100" dirty="0" smtClean="0">
                <a:latin typeface="Arial"/>
                <a:cs typeface="Arial"/>
              </a:rPr>
              <a:t>to </a:t>
            </a:r>
            <a:r>
              <a:rPr lang="en-US" sz="1100" spc="-10" dirty="0" smtClean="0">
                <a:latin typeface="Arial"/>
                <a:cs typeface="Arial"/>
              </a:rPr>
              <a:t>helping </a:t>
            </a:r>
            <a:r>
              <a:rPr lang="en-US" sz="1100" spc="-5" dirty="0" smtClean="0">
                <a:latin typeface="Arial"/>
                <a:cs typeface="Arial"/>
              </a:rPr>
              <a:t>protect our employees, our customers,  and</a:t>
            </a:r>
            <a:r>
              <a:rPr lang="en-US" sz="1100" spc="-70" dirty="0" smtClean="0">
                <a:latin typeface="Arial"/>
                <a:cs typeface="Arial"/>
              </a:rPr>
              <a:t> </a:t>
            </a:r>
            <a:r>
              <a:rPr lang="en-US" sz="1100" spc="-5" dirty="0" smtClean="0">
                <a:latin typeface="Arial"/>
                <a:cs typeface="Arial"/>
              </a:rPr>
              <a:t>ourselves.</a:t>
            </a:r>
            <a:endParaRPr lang="en-US" sz="11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283431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1741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F03FFD67-76FF-4396-BAE5-81D4204AB7E6}" type="slidenum">
              <a:rPr lang="en-US" altLang="en-US" sz="1300" smtClean="0"/>
              <a:pPr>
                <a:spcBef>
                  <a:spcPct val="0"/>
                </a:spcBef>
              </a:pPr>
              <a:t>4</a:t>
            </a:fld>
            <a:endParaRPr lang="en-US" altLang="en-US" sz="1300" smtClean="0"/>
          </a:p>
        </p:txBody>
      </p:sp>
      <p:sp>
        <p:nvSpPr>
          <p:cNvPr id="17413"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5080">
              <a:lnSpc>
                <a:spcPct val="95900"/>
              </a:lnSpc>
            </a:pPr>
            <a:r>
              <a:rPr lang="en-US" sz="1100" spc="-5" dirty="0" smtClean="0">
                <a:latin typeface="Arial"/>
                <a:cs typeface="Arial"/>
              </a:rPr>
              <a:t>An active shooter is an individual actively engaged in killing or attempting </a:t>
            </a:r>
            <a:r>
              <a:rPr lang="en-US" sz="1100" dirty="0" smtClean="0">
                <a:latin typeface="Arial"/>
                <a:cs typeface="Arial"/>
              </a:rPr>
              <a:t>to </a:t>
            </a:r>
            <a:r>
              <a:rPr lang="en-US" sz="1100" spc="-5" dirty="0" smtClean="0">
                <a:latin typeface="Arial"/>
                <a:cs typeface="Arial"/>
              </a:rPr>
              <a:t>kill people in </a:t>
            </a:r>
            <a:r>
              <a:rPr lang="en-US" sz="1100" dirty="0" smtClean="0">
                <a:latin typeface="Arial"/>
                <a:cs typeface="Arial"/>
              </a:rPr>
              <a:t>a  </a:t>
            </a:r>
            <a:r>
              <a:rPr lang="en-US" sz="1100" spc="-5" dirty="0" smtClean="0">
                <a:latin typeface="Arial"/>
                <a:cs typeface="Arial"/>
              </a:rPr>
              <a:t>confined </a:t>
            </a:r>
            <a:r>
              <a:rPr lang="en-US" sz="1100" dirty="0" smtClean="0">
                <a:latin typeface="Arial"/>
                <a:cs typeface="Arial"/>
              </a:rPr>
              <a:t>space </a:t>
            </a:r>
            <a:r>
              <a:rPr lang="en-US" sz="1100" spc="-5" dirty="0" smtClean="0">
                <a:latin typeface="Arial"/>
                <a:cs typeface="Arial"/>
              </a:rPr>
              <a:t>or other populated area. </a:t>
            </a:r>
            <a:r>
              <a:rPr lang="en-US" sz="1100" dirty="0" smtClean="0">
                <a:latin typeface="Arial"/>
                <a:cs typeface="Arial"/>
              </a:rPr>
              <a:t>In most cases, </a:t>
            </a:r>
            <a:r>
              <a:rPr lang="en-US" sz="1100" spc="-5" dirty="0" smtClean="0">
                <a:latin typeface="Arial"/>
                <a:cs typeface="Arial"/>
              </a:rPr>
              <a:t>active shooters use firearms and there  is no pattern or </a:t>
            </a:r>
            <a:r>
              <a:rPr lang="en-US" sz="1100" dirty="0" smtClean="0">
                <a:latin typeface="Arial"/>
                <a:cs typeface="Arial"/>
              </a:rPr>
              <a:t>method </a:t>
            </a:r>
            <a:r>
              <a:rPr lang="en-US" sz="1100" spc="-5" dirty="0" smtClean="0">
                <a:latin typeface="Arial"/>
                <a:cs typeface="Arial"/>
              </a:rPr>
              <a:t>to their selection </a:t>
            </a:r>
            <a:r>
              <a:rPr lang="en-US" sz="1100" spc="-10" dirty="0" smtClean="0">
                <a:latin typeface="Arial"/>
                <a:cs typeface="Arial"/>
              </a:rPr>
              <a:t>of</a:t>
            </a:r>
            <a:r>
              <a:rPr lang="en-US" sz="1100" spc="30" dirty="0" smtClean="0">
                <a:latin typeface="Arial"/>
                <a:cs typeface="Arial"/>
              </a:rPr>
              <a:t> </a:t>
            </a:r>
            <a:r>
              <a:rPr lang="en-US" sz="1100" spc="-5" dirty="0" smtClean="0">
                <a:latin typeface="Arial"/>
                <a:cs typeface="Arial"/>
              </a:rPr>
              <a:t>victims.</a:t>
            </a:r>
            <a:endParaRPr lang="en-US" sz="1100" dirty="0" smtClean="0">
              <a:latin typeface="Arial"/>
              <a:cs typeface="Arial"/>
            </a:endParaRPr>
          </a:p>
          <a:p>
            <a:pPr>
              <a:lnSpc>
                <a:spcPct val="100000"/>
              </a:lnSpc>
              <a:spcBef>
                <a:spcPts val="4"/>
              </a:spcBef>
            </a:pPr>
            <a:endParaRPr lang="en-US" sz="1050" dirty="0" smtClean="0">
              <a:latin typeface="Times New Roman"/>
              <a:cs typeface="Times New Roman"/>
            </a:endParaRPr>
          </a:p>
          <a:p>
            <a:pPr marL="12700">
              <a:lnSpc>
                <a:spcPct val="100000"/>
              </a:lnSpc>
            </a:pPr>
            <a:r>
              <a:rPr lang="en-US" sz="1100" spc="-5" dirty="0" smtClean="0">
                <a:latin typeface="Arial"/>
                <a:cs typeface="Arial"/>
              </a:rPr>
              <a:t>Active shooter situations </a:t>
            </a:r>
            <a:r>
              <a:rPr lang="en-US" sz="1100" dirty="0" smtClean="0">
                <a:latin typeface="Arial"/>
                <a:cs typeface="Arial"/>
              </a:rPr>
              <a:t>are </a:t>
            </a:r>
            <a:r>
              <a:rPr lang="en-US" sz="1100" spc="-5" dirty="0" smtClean="0">
                <a:latin typeface="Arial"/>
                <a:cs typeface="Arial"/>
              </a:rPr>
              <a:t>unpredictable and </a:t>
            </a:r>
            <a:r>
              <a:rPr lang="en-US" sz="1100" spc="-10" dirty="0" smtClean="0">
                <a:latin typeface="Arial"/>
                <a:cs typeface="Arial"/>
              </a:rPr>
              <a:t>evolve</a:t>
            </a:r>
            <a:r>
              <a:rPr lang="en-US" sz="1100" spc="65" dirty="0" smtClean="0">
                <a:latin typeface="Arial"/>
                <a:cs typeface="Arial"/>
              </a:rPr>
              <a:t> </a:t>
            </a:r>
            <a:r>
              <a:rPr lang="en-US" sz="1100" spc="-5" dirty="0" smtClean="0">
                <a:latin typeface="Arial"/>
                <a:cs typeface="Arial"/>
              </a:rPr>
              <a:t>quickly.</a:t>
            </a:r>
            <a:endParaRPr lang="en-US" sz="1100" dirty="0" smtClean="0">
              <a:latin typeface="Arial"/>
              <a:cs typeface="Arial"/>
            </a:endParaRPr>
          </a:p>
          <a:p>
            <a:pPr>
              <a:lnSpc>
                <a:spcPct val="100000"/>
              </a:lnSpc>
              <a:spcBef>
                <a:spcPts val="39"/>
              </a:spcBef>
            </a:pPr>
            <a:endParaRPr lang="en-US" sz="1100" dirty="0" smtClean="0">
              <a:latin typeface="Times New Roman"/>
              <a:cs typeface="Times New Roman"/>
            </a:endParaRPr>
          </a:p>
          <a:p>
            <a:pPr marL="12700" marR="13335">
              <a:lnSpc>
                <a:spcPts val="1260"/>
              </a:lnSpc>
            </a:pPr>
            <a:r>
              <a:rPr lang="en-US" sz="1100" spc="-5" dirty="0" smtClean="0">
                <a:latin typeface="Arial"/>
                <a:cs typeface="Arial"/>
              </a:rPr>
              <a:t>Active </a:t>
            </a:r>
            <a:r>
              <a:rPr lang="en-US" sz="1100" dirty="0" smtClean="0">
                <a:latin typeface="Arial"/>
                <a:cs typeface="Arial"/>
              </a:rPr>
              <a:t>shooters </a:t>
            </a:r>
            <a:r>
              <a:rPr lang="en-US" sz="1100" spc="-5" dirty="0" smtClean="0">
                <a:latin typeface="Arial"/>
                <a:cs typeface="Arial"/>
              </a:rPr>
              <a:t>usually </a:t>
            </a:r>
            <a:r>
              <a:rPr lang="en-US" sz="1100" spc="-10" dirty="0" smtClean="0">
                <a:latin typeface="Arial"/>
                <a:cs typeface="Arial"/>
              </a:rPr>
              <a:t>will </a:t>
            </a:r>
            <a:r>
              <a:rPr lang="en-US" sz="1100" spc="-5" dirty="0" smtClean="0">
                <a:latin typeface="Arial"/>
                <a:cs typeface="Arial"/>
              </a:rPr>
              <a:t>continue </a:t>
            </a:r>
            <a:r>
              <a:rPr lang="en-US" sz="1100" dirty="0" smtClean="0">
                <a:latin typeface="Arial"/>
                <a:cs typeface="Arial"/>
              </a:rPr>
              <a:t>to </a:t>
            </a:r>
            <a:r>
              <a:rPr lang="en-US" sz="1100" spc="-5" dirty="0" smtClean="0">
                <a:latin typeface="Arial"/>
                <a:cs typeface="Arial"/>
              </a:rPr>
              <a:t>move throughout </a:t>
            </a:r>
            <a:r>
              <a:rPr lang="en-US" sz="1100" dirty="0" smtClean="0">
                <a:latin typeface="Arial"/>
                <a:cs typeface="Arial"/>
              </a:rPr>
              <a:t>a </a:t>
            </a:r>
            <a:r>
              <a:rPr lang="en-US" sz="1100" spc="-5" dirty="0" smtClean="0">
                <a:latin typeface="Arial"/>
                <a:cs typeface="Arial"/>
              </a:rPr>
              <a:t>building </a:t>
            </a:r>
            <a:r>
              <a:rPr lang="en-US" sz="1100" spc="-10" dirty="0" smtClean="0">
                <a:latin typeface="Arial"/>
                <a:cs typeface="Arial"/>
              </a:rPr>
              <a:t>or area </a:t>
            </a:r>
            <a:r>
              <a:rPr lang="en-US" sz="1100" spc="-5" dirty="0" smtClean="0">
                <a:latin typeface="Arial"/>
                <a:cs typeface="Arial"/>
              </a:rPr>
              <a:t>until stopped by law  enforcement, suicide, </a:t>
            </a:r>
            <a:r>
              <a:rPr lang="en-US" sz="1100" spc="-10" dirty="0" smtClean="0">
                <a:latin typeface="Arial"/>
                <a:cs typeface="Arial"/>
              </a:rPr>
              <a:t>or </a:t>
            </a:r>
            <a:r>
              <a:rPr lang="en-US" sz="1100" spc="-5" dirty="0" smtClean="0">
                <a:latin typeface="Arial"/>
                <a:cs typeface="Arial"/>
              </a:rPr>
              <a:t>other intervention. Typically, </a:t>
            </a:r>
            <a:r>
              <a:rPr lang="en-US" sz="1100" dirty="0" smtClean="0">
                <a:latin typeface="Arial"/>
                <a:cs typeface="Arial"/>
              </a:rPr>
              <a:t>the </a:t>
            </a:r>
            <a:r>
              <a:rPr lang="en-US" sz="1100" spc="-5" dirty="0" smtClean="0">
                <a:latin typeface="Arial"/>
                <a:cs typeface="Arial"/>
              </a:rPr>
              <a:t>deployment </a:t>
            </a:r>
            <a:r>
              <a:rPr lang="en-US" sz="1100" spc="-10" dirty="0" smtClean="0">
                <a:latin typeface="Arial"/>
                <a:cs typeface="Arial"/>
              </a:rPr>
              <a:t>of law </a:t>
            </a:r>
            <a:r>
              <a:rPr lang="en-US" sz="1100" spc="-5" dirty="0" smtClean="0">
                <a:latin typeface="Arial"/>
                <a:cs typeface="Arial"/>
              </a:rPr>
              <a:t>enforcement is  required </a:t>
            </a:r>
            <a:r>
              <a:rPr lang="en-US" sz="1100" dirty="0" smtClean="0">
                <a:latin typeface="Arial"/>
                <a:cs typeface="Arial"/>
              </a:rPr>
              <a:t>to </a:t>
            </a:r>
            <a:r>
              <a:rPr lang="en-US" sz="1100" spc="-5" dirty="0" smtClean="0">
                <a:latin typeface="Arial"/>
                <a:cs typeface="Arial"/>
              </a:rPr>
              <a:t>stop </a:t>
            </a:r>
            <a:r>
              <a:rPr lang="en-US" sz="1100" dirty="0" smtClean="0">
                <a:latin typeface="Arial"/>
                <a:cs typeface="Arial"/>
              </a:rPr>
              <a:t>the </a:t>
            </a:r>
            <a:r>
              <a:rPr lang="en-US" sz="1100" spc="-5" dirty="0" smtClean="0">
                <a:latin typeface="Arial"/>
                <a:cs typeface="Arial"/>
              </a:rPr>
              <a:t>shooting and </a:t>
            </a:r>
            <a:r>
              <a:rPr lang="en-US" sz="1100" dirty="0" smtClean="0">
                <a:latin typeface="Arial"/>
                <a:cs typeface="Arial"/>
              </a:rPr>
              <a:t>to </a:t>
            </a:r>
            <a:r>
              <a:rPr lang="en-US" sz="1100" spc="-5" dirty="0" smtClean="0">
                <a:latin typeface="Arial"/>
                <a:cs typeface="Arial"/>
              </a:rPr>
              <a:t>prevent further harm </a:t>
            </a:r>
            <a:r>
              <a:rPr lang="en-US" sz="1100" dirty="0" smtClean="0">
                <a:latin typeface="Arial"/>
                <a:cs typeface="Arial"/>
              </a:rPr>
              <a:t>to</a:t>
            </a:r>
            <a:r>
              <a:rPr lang="en-US" sz="1100" spc="45" dirty="0" smtClean="0">
                <a:latin typeface="Arial"/>
                <a:cs typeface="Arial"/>
              </a:rPr>
              <a:t> </a:t>
            </a:r>
            <a:r>
              <a:rPr lang="en-US" sz="1100" spc="-5" dirty="0" smtClean="0">
                <a:latin typeface="Arial"/>
                <a:cs typeface="Arial"/>
              </a:rPr>
              <a:t>victims.</a:t>
            </a:r>
            <a:endParaRPr lang="en-US" sz="1100" dirty="0" smtClean="0">
              <a:latin typeface="Arial"/>
              <a:cs typeface="Arial"/>
            </a:endParaRPr>
          </a:p>
        </p:txBody>
      </p:sp>
      <p:sp>
        <p:nvSpPr>
          <p:cNvPr id="17414"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429347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2458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53384134-1087-4346-AE1B-825F1A434748}" type="slidenum">
              <a:rPr lang="en-US" altLang="en-US" sz="1300" smtClean="0"/>
              <a:pPr>
                <a:spcBef>
                  <a:spcPct val="0"/>
                </a:spcBef>
              </a:pPr>
              <a:t>5</a:t>
            </a:fld>
            <a:endParaRPr lang="en-US" altLang="en-US" sz="1300" smtClean="0"/>
          </a:p>
        </p:txBody>
      </p:sp>
      <p:sp>
        <p:nvSpPr>
          <p:cNvPr id="24581"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691515" indent="-635">
              <a:lnSpc>
                <a:spcPts val="1270"/>
              </a:lnSpc>
            </a:pPr>
            <a:r>
              <a:rPr lang="en-US" sz="1100" dirty="0" smtClean="0">
                <a:latin typeface="Arial"/>
                <a:cs typeface="Arial"/>
              </a:rPr>
              <a:t>*Further information</a:t>
            </a:r>
            <a:r>
              <a:rPr lang="en-US" sz="1100" baseline="0" dirty="0" smtClean="0">
                <a:latin typeface="Arial"/>
                <a:cs typeface="Arial"/>
              </a:rPr>
              <a:t> can be found in the City of Fairfax, OEM, Crisis Response Guide</a:t>
            </a:r>
            <a:endParaRPr lang="en-US" sz="1100" dirty="0" smtClean="0">
              <a:latin typeface="Arial"/>
              <a:cs typeface="Arial"/>
            </a:endParaRPr>
          </a:p>
          <a:p>
            <a:pPr marL="12700" marR="691515" indent="-635">
              <a:lnSpc>
                <a:spcPts val="1270"/>
              </a:lnSpc>
            </a:pPr>
            <a:r>
              <a:rPr lang="en-US" sz="1100" dirty="0" smtClean="0">
                <a:latin typeface="Arial"/>
                <a:cs typeface="Arial"/>
              </a:rPr>
              <a:t>In </a:t>
            </a:r>
            <a:r>
              <a:rPr lang="en-US" sz="1100" spc="-5" dirty="0" smtClean="0">
                <a:latin typeface="Arial"/>
                <a:cs typeface="Arial"/>
              </a:rPr>
              <a:t>an active shooter situation, all </a:t>
            </a:r>
            <a:r>
              <a:rPr lang="en-US" sz="1100" spc="-10" dirty="0" smtClean="0">
                <a:latin typeface="Arial"/>
                <a:cs typeface="Arial"/>
              </a:rPr>
              <a:t>involved </a:t>
            </a:r>
            <a:r>
              <a:rPr lang="en-US" sz="1100" spc="-5" dirty="0" smtClean="0">
                <a:latin typeface="Arial"/>
                <a:cs typeface="Arial"/>
              </a:rPr>
              <a:t>persons should quickly determine </a:t>
            </a:r>
            <a:r>
              <a:rPr lang="en-US" sz="1100" dirty="0" smtClean="0">
                <a:latin typeface="Arial"/>
                <a:cs typeface="Arial"/>
              </a:rPr>
              <a:t>the </a:t>
            </a:r>
            <a:r>
              <a:rPr lang="en-US" sz="1100" spc="-5" dirty="0" smtClean="0">
                <a:latin typeface="Arial"/>
                <a:cs typeface="Arial"/>
              </a:rPr>
              <a:t>most  reasonable </a:t>
            </a:r>
            <a:r>
              <a:rPr lang="en-US" sz="1100" spc="-10" dirty="0" smtClean="0">
                <a:latin typeface="Arial"/>
                <a:cs typeface="Arial"/>
              </a:rPr>
              <a:t>way </a:t>
            </a:r>
            <a:r>
              <a:rPr lang="en-US" sz="1100" dirty="0" smtClean="0">
                <a:latin typeface="Arial"/>
                <a:cs typeface="Arial"/>
              </a:rPr>
              <a:t>to </a:t>
            </a:r>
            <a:r>
              <a:rPr lang="en-US" sz="1100" spc="-5" dirty="0" smtClean="0">
                <a:latin typeface="Arial"/>
                <a:cs typeface="Arial"/>
              </a:rPr>
              <a:t>protect their </a:t>
            </a:r>
            <a:r>
              <a:rPr lang="en-US" sz="1100" spc="-10" dirty="0" smtClean="0">
                <a:latin typeface="Arial"/>
                <a:cs typeface="Arial"/>
              </a:rPr>
              <a:t>own</a:t>
            </a:r>
            <a:r>
              <a:rPr lang="en-US" sz="1100" spc="20" dirty="0" smtClean="0">
                <a:latin typeface="Arial"/>
                <a:cs typeface="Arial"/>
              </a:rPr>
              <a:t> </a:t>
            </a:r>
            <a:r>
              <a:rPr lang="en-US" sz="1100" spc="-5" dirty="0" smtClean="0">
                <a:latin typeface="Arial"/>
                <a:cs typeface="Arial"/>
              </a:rPr>
              <a:t>lives.</a:t>
            </a:r>
            <a:endParaRPr lang="en-US" sz="1100" dirty="0" smtClean="0">
              <a:latin typeface="Arial"/>
              <a:cs typeface="Arial"/>
            </a:endParaRPr>
          </a:p>
          <a:p>
            <a:pPr>
              <a:lnSpc>
                <a:spcPct val="100000"/>
              </a:lnSpc>
              <a:spcBef>
                <a:spcPts val="15"/>
              </a:spcBef>
            </a:pPr>
            <a:endParaRPr lang="en-US" sz="1000" dirty="0" smtClean="0">
              <a:latin typeface="Times New Roman"/>
              <a:cs typeface="Times New Roman"/>
            </a:endParaRPr>
          </a:p>
          <a:p>
            <a:pPr marL="12700">
              <a:lnSpc>
                <a:spcPct val="100000"/>
              </a:lnSpc>
            </a:pPr>
            <a:r>
              <a:rPr lang="en-US" sz="1100" spc="-5" dirty="0" smtClean="0">
                <a:latin typeface="Arial"/>
                <a:cs typeface="Arial"/>
              </a:rPr>
              <a:t>Recommended actions, </a:t>
            </a:r>
            <a:r>
              <a:rPr lang="en-US" sz="1100" spc="-10" dirty="0" smtClean="0">
                <a:latin typeface="Arial"/>
                <a:cs typeface="Arial"/>
              </a:rPr>
              <a:t>in </a:t>
            </a:r>
            <a:r>
              <a:rPr lang="en-US" sz="1100" spc="-5" dirty="0" smtClean="0">
                <a:latin typeface="Arial"/>
                <a:cs typeface="Arial"/>
              </a:rPr>
              <a:t>order,</a:t>
            </a:r>
            <a:r>
              <a:rPr lang="en-US" sz="1100" dirty="0" smtClean="0">
                <a:latin typeface="Arial"/>
                <a:cs typeface="Arial"/>
              </a:rPr>
              <a:t> </a:t>
            </a:r>
            <a:r>
              <a:rPr lang="en-US" sz="1100" spc="-5" dirty="0" smtClean="0">
                <a:latin typeface="Arial"/>
                <a:cs typeface="Arial"/>
              </a:rPr>
              <a:t>are:</a:t>
            </a:r>
            <a:endParaRPr lang="en-US" sz="1100" dirty="0" smtClean="0">
              <a:latin typeface="Arial"/>
              <a:cs typeface="Arial"/>
            </a:endParaRPr>
          </a:p>
          <a:p>
            <a:pPr>
              <a:lnSpc>
                <a:spcPct val="100000"/>
              </a:lnSpc>
              <a:spcBef>
                <a:spcPts val="7"/>
              </a:spcBef>
            </a:pPr>
            <a:endParaRPr lang="en-US" sz="1100" dirty="0" smtClean="0">
              <a:latin typeface="Times New Roman"/>
              <a:cs typeface="Times New Roman"/>
            </a:endParaRPr>
          </a:p>
          <a:p>
            <a:pPr marL="241935" indent="-229235">
              <a:lnSpc>
                <a:spcPct val="100000"/>
              </a:lnSpc>
              <a:buFont typeface="Symbol"/>
              <a:buChar char=""/>
              <a:tabLst>
                <a:tab pos="241935" algn="l"/>
              </a:tabLst>
            </a:pPr>
            <a:r>
              <a:rPr lang="en-US" sz="1100" b="1" spc="-5" dirty="0" smtClean="0">
                <a:latin typeface="Arial"/>
                <a:cs typeface="Arial"/>
              </a:rPr>
              <a:t>Run:  </a:t>
            </a:r>
            <a:r>
              <a:rPr lang="en-US" sz="1100" spc="-5" dirty="0" smtClean="0">
                <a:latin typeface="Arial"/>
                <a:cs typeface="Arial"/>
              </a:rPr>
              <a:t>If there is an accessible escape path, attempt to evacuate the</a:t>
            </a:r>
            <a:r>
              <a:rPr lang="en-US" sz="1100" spc="114" dirty="0" smtClean="0">
                <a:latin typeface="Arial"/>
                <a:cs typeface="Arial"/>
              </a:rPr>
              <a:t> </a:t>
            </a:r>
            <a:r>
              <a:rPr lang="en-US" sz="1100" spc="-5" dirty="0" smtClean="0">
                <a:latin typeface="Arial"/>
                <a:cs typeface="Arial"/>
              </a:rPr>
              <a:t>premises.</a:t>
            </a:r>
            <a:endParaRPr lang="en-US" sz="1100" dirty="0" smtClean="0">
              <a:latin typeface="Arial"/>
              <a:cs typeface="Arial"/>
            </a:endParaRPr>
          </a:p>
          <a:p>
            <a:pPr marL="241935" marR="311785" indent="-228600">
              <a:lnSpc>
                <a:spcPts val="1270"/>
              </a:lnSpc>
              <a:spcBef>
                <a:spcPts val="105"/>
              </a:spcBef>
              <a:buFont typeface="Symbol"/>
              <a:buChar char=""/>
              <a:tabLst>
                <a:tab pos="242570" algn="l"/>
              </a:tabLst>
            </a:pPr>
            <a:r>
              <a:rPr lang="en-US" sz="1100" b="1" spc="-5" dirty="0" smtClean="0">
                <a:latin typeface="Arial"/>
                <a:cs typeface="Arial"/>
              </a:rPr>
              <a:t>Hide: </a:t>
            </a:r>
            <a:r>
              <a:rPr lang="en-US" sz="1100" spc="-5" dirty="0" smtClean="0">
                <a:latin typeface="Arial"/>
                <a:cs typeface="Arial"/>
              </a:rPr>
              <a:t>If evacuation is not possible, find </a:t>
            </a:r>
            <a:r>
              <a:rPr lang="en-US" sz="1100" dirty="0" smtClean="0">
                <a:latin typeface="Arial"/>
                <a:cs typeface="Arial"/>
              </a:rPr>
              <a:t>a </a:t>
            </a:r>
            <a:r>
              <a:rPr lang="en-US" sz="1100" spc="-5" dirty="0" smtClean="0">
                <a:latin typeface="Arial"/>
                <a:cs typeface="Arial"/>
              </a:rPr>
              <a:t>place to hide where the active shooter is less  likely </a:t>
            </a:r>
            <a:r>
              <a:rPr lang="en-US" sz="1100" dirty="0" smtClean="0">
                <a:latin typeface="Arial"/>
                <a:cs typeface="Arial"/>
              </a:rPr>
              <a:t>to find</a:t>
            </a:r>
            <a:r>
              <a:rPr lang="en-US" sz="1100" spc="-80" dirty="0" smtClean="0">
                <a:latin typeface="Arial"/>
                <a:cs typeface="Arial"/>
              </a:rPr>
              <a:t> </a:t>
            </a:r>
            <a:r>
              <a:rPr lang="en-US" sz="1100" spc="-10" dirty="0" smtClean="0">
                <a:latin typeface="Arial"/>
                <a:cs typeface="Arial"/>
              </a:rPr>
              <a:t>you.</a:t>
            </a:r>
            <a:endParaRPr lang="en-US" sz="1100" dirty="0" smtClean="0">
              <a:latin typeface="Arial"/>
              <a:cs typeface="Arial"/>
            </a:endParaRPr>
          </a:p>
          <a:p>
            <a:pPr marL="242570" marR="829310" indent="-229235">
              <a:lnSpc>
                <a:spcPts val="1270"/>
              </a:lnSpc>
              <a:spcBef>
                <a:spcPts val="60"/>
              </a:spcBef>
              <a:buFont typeface="Symbol"/>
              <a:buChar char=""/>
              <a:tabLst>
                <a:tab pos="242570" algn="l"/>
              </a:tabLst>
            </a:pPr>
            <a:r>
              <a:rPr lang="en-US" sz="1100" b="1" spc="-5" dirty="0" smtClean="0">
                <a:latin typeface="Arial"/>
                <a:cs typeface="Arial"/>
              </a:rPr>
              <a:t>Fight: </a:t>
            </a:r>
            <a:r>
              <a:rPr lang="en-US" sz="1100" spc="-5" dirty="0" smtClean="0">
                <a:latin typeface="Arial"/>
                <a:cs typeface="Arial"/>
              </a:rPr>
              <a:t>As </a:t>
            </a:r>
            <a:r>
              <a:rPr lang="en-US" sz="1100" dirty="0" smtClean="0">
                <a:latin typeface="Arial"/>
                <a:cs typeface="Arial"/>
              </a:rPr>
              <a:t>a </a:t>
            </a:r>
            <a:r>
              <a:rPr lang="en-US" sz="1100" spc="-5" dirty="0" smtClean="0">
                <a:latin typeface="Arial"/>
                <a:cs typeface="Arial"/>
              </a:rPr>
              <a:t>last resort, and </a:t>
            </a:r>
            <a:r>
              <a:rPr lang="en-US" sz="1100" spc="-10" dirty="0" smtClean="0">
                <a:latin typeface="Arial"/>
                <a:cs typeface="Arial"/>
              </a:rPr>
              <a:t>if </a:t>
            </a:r>
            <a:r>
              <a:rPr lang="en-US" sz="1100" spc="-5" dirty="0" smtClean="0">
                <a:latin typeface="Arial"/>
                <a:cs typeface="Arial"/>
              </a:rPr>
              <a:t>your life is in imminent danger, attempt to </a:t>
            </a:r>
            <a:r>
              <a:rPr lang="en-US" sz="1100" spc="-10" dirty="0" smtClean="0">
                <a:latin typeface="Arial"/>
                <a:cs typeface="Arial"/>
              </a:rPr>
              <a:t>disrupt  </a:t>
            </a:r>
            <a:r>
              <a:rPr lang="en-US" sz="1100" spc="-5" dirty="0" smtClean="0">
                <a:latin typeface="Arial"/>
                <a:cs typeface="Arial"/>
              </a:rPr>
              <a:t>and/or incapacitate </a:t>
            </a:r>
            <a:r>
              <a:rPr lang="en-US" sz="1100" dirty="0" smtClean="0">
                <a:latin typeface="Arial"/>
                <a:cs typeface="Arial"/>
              </a:rPr>
              <a:t>the </a:t>
            </a:r>
            <a:r>
              <a:rPr lang="en-US" sz="1100" spc="-5" dirty="0" smtClean="0">
                <a:latin typeface="Arial"/>
                <a:cs typeface="Arial"/>
              </a:rPr>
              <a:t>active shooter.</a:t>
            </a:r>
            <a:endParaRPr lang="en-US" sz="1100" dirty="0" smtClean="0">
              <a:latin typeface="Arial"/>
              <a:cs typeface="Arial"/>
            </a:endParaRPr>
          </a:p>
          <a:p>
            <a:pPr>
              <a:lnSpc>
                <a:spcPct val="100000"/>
              </a:lnSpc>
              <a:spcBef>
                <a:spcPts val="22"/>
              </a:spcBef>
            </a:pPr>
            <a:endParaRPr lang="en-US" sz="1050" dirty="0" smtClean="0">
              <a:latin typeface="Times New Roman"/>
              <a:cs typeface="Times New Roman"/>
            </a:endParaRPr>
          </a:p>
          <a:p>
            <a:pPr marL="13970" marR="5080">
              <a:lnSpc>
                <a:spcPct val="96000"/>
              </a:lnSpc>
            </a:pPr>
            <a:r>
              <a:rPr lang="en-US" sz="1100" spc="-5" dirty="0" smtClean="0">
                <a:latin typeface="Arial"/>
                <a:cs typeface="Arial"/>
              </a:rPr>
              <a:t>Training is important </a:t>
            </a:r>
            <a:r>
              <a:rPr lang="en-US" sz="1100" dirty="0" smtClean="0">
                <a:latin typeface="Arial"/>
                <a:cs typeface="Arial"/>
              </a:rPr>
              <a:t>to </a:t>
            </a:r>
            <a:r>
              <a:rPr lang="en-US" sz="1100" spc="-5" dirty="0" smtClean="0">
                <a:latin typeface="Arial"/>
                <a:cs typeface="Arial"/>
              </a:rPr>
              <a:t>enable you </a:t>
            </a:r>
            <a:r>
              <a:rPr lang="en-US" sz="1100" dirty="0" smtClean="0">
                <a:latin typeface="Arial"/>
                <a:cs typeface="Arial"/>
              </a:rPr>
              <a:t>to </a:t>
            </a:r>
            <a:r>
              <a:rPr lang="en-US" sz="1100" spc="-5" dirty="0" smtClean="0">
                <a:latin typeface="Arial"/>
                <a:cs typeface="Arial"/>
              </a:rPr>
              <a:t>react appropriately if confronted with an active shooter  situation. As </a:t>
            </a:r>
            <a:r>
              <a:rPr lang="en-US" sz="1100" dirty="0" smtClean="0">
                <a:latin typeface="Arial"/>
                <a:cs typeface="Arial"/>
              </a:rPr>
              <a:t>these </a:t>
            </a:r>
            <a:r>
              <a:rPr lang="en-US" sz="1100" spc="-5" dirty="0" smtClean="0">
                <a:latin typeface="Arial"/>
                <a:cs typeface="Arial"/>
              </a:rPr>
              <a:t>situations evolve quickly, quick decisions could mean the difference  between life and death. If you </a:t>
            </a:r>
            <a:r>
              <a:rPr lang="en-US" sz="1100" dirty="0" smtClean="0">
                <a:latin typeface="Arial"/>
                <a:cs typeface="Arial"/>
              </a:rPr>
              <a:t>are </a:t>
            </a:r>
            <a:r>
              <a:rPr lang="en-US" sz="1100" spc="-5" dirty="0" smtClean="0">
                <a:latin typeface="Arial"/>
                <a:cs typeface="Arial"/>
              </a:rPr>
              <a:t>in harm’s </a:t>
            </a:r>
            <a:r>
              <a:rPr lang="en-US" sz="1100" spc="-10" dirty="0" smtClean="0">
                <a:latin typeface="Arial"/>
                <a:cs typeface="Arial"/>
              </a:rPr>
              <a:t>way, </a:t>
            </a:r>
            <a:r>
              <a:rPr lang="en-US" sz="1100" spc="-5" dirty="0" smtClean="0">
                <a:latin typeface="Arial"/>
                <a:cs typeface="Arial"/>
              </a:rPr>
              <a:t>you will need </a:t>
            </a:r>
            <a:r>
              <a:rPr lang="en-US" sz="1100" dirty="0" smtClean="0">
                <a:latin typeface="Arial"/>
                <a:cs typeface="Arial"/>
              </a:rPr>
              <a:t>to </a:t>
            </a:r>
            <a:r>
              <a:rPr lang="en-US" sz="1100" spc="-5" dirty="0" smtClean="0">
                <a:latin typeface="Arial"/>
                <a:cs typeface="Arial"/>
              </a:rPr>
              <a:t>decide rapidly </a:t>
            </a:r>
            <a:r>
              <a:rPr lang="en-US" sz="1100" spc="-10" dirty="0" smtClean="0">
                <a:latin typeface="Arial"/>
                <a:cs typeface="Arial"/>
              </a:rPr>
              <a:t>what </a:t>
            </a:r>
            <a:r>
              <a:rPr lang="en-US" sz="1100" dirty="0" smtClean="0">
                <a:latin typeface="Arial"/>
                <a:cs typeface="Arial"/>
              </a:rPr>
              <a:t>the </a:t>
            </a:r>
            <a:r>
              <a:rPr lang="en-US" sz="1100" spc="-5" dirty="0" smtClean="0">
                <a:latin typeface="Arial"/>
                <a:cs typeface="Arial"/>
              </a:rPr>
              <a:t>safest  </a:t>
            </a:r>
            <a:r>
              <a:rPr lang="en-US" sz="1100" dirty="0" smtClean="0">
                <a:latin typeface="Arial"/>
                <a:cs typeface="Arial"/>
              </a:rPr>
              <a:t>course </a:t>
            </a:r>
            <a:r>
              <a:rPr lang="en-US" sz="1100" spc="-10" dirty="0" smtClean="0">
                <a:latin typeface="Arial"/>
                <a:cs typeface="Arial"/>
              </a:rPr>
              <a:t>of </a:t>
            </a:r>
            <a:r>
              <a:rPr lang="en-US" sz="1100" spc="-5" dirty="0" smtClean="0">
                <a:latin typeface="Arial"/>
                <a:cs typeface="Arial"/>
              </a:rPr>
              <a:t>action is based on </a:t>
            </a:r>
            <a:r>
              <a:rPr lang="en-US" sz="1100" dirty="0" smtClean="0">
                <a:latin typeface="Arial"/>
                <a:cs typeface="Arial"/>
              </a:rPr>
              <a:t>the </a:t>
            </a:r>
            <a:r>
              <a:rPr lang="en-US" sz="1100" spc="-5" dirty="0" smtClean="0">
                <a:latin typeface="Arial"/>
                <a:cs typeface="Arial"/>
              </a:rPr>
              <a:t>scenario </a:t>
            </a:r>
            <a:r>
              <a:rPr lang="en-US" sz="1100" dirty="0" smtClean="0">
                <a:latin typeface="Arial"/>
                <a:cs typeface="Arial"/>
              </a:rPr>
              <a:t>that </a:t>
            </a:r>
            <a:r>
              <a:rPr lang="en-US" sz="1100" spc="-5" dirty="0" smtClean="0">
                <a:latin typeface="Arial"/>
                <a:cs typeface="Arial"/>
              </a:rPr>
              <a:t>is</a:t>
            </a:r>
            <a:r>
              <a:rPr lang="en-US" sz="1100" spc="20" dirty="0" smtClean="0">
                <a:latin typeface="Arial"/>
                <a:cs typeface="Arial"/>
              </a:rPr>
              <a:t> </a:t>
            </a:r>
            <a:r>
              <a:rPr lang="en-US" sz="1100" spc="-5" dirty="0" smtClean="0">
                <a:latin typeface="Arial"/>
                <a:cs typeface="Arial"/>
              </a:rPr>
              <a:t>unfolding.</a:t>
            </a:r>
            <a:endParaRPr lang="en-US" sz="1100" dirty="0" smtClean="0">
              <a:latin typeface="Arial"/>
              <a:cs typeface="Arial"/>
            </a:endParaRPr>
          </a:p>
        </p:txBody>
      </p:sp>
      <p:sp>
        <p:nvSpPr>
          <p:cNvPr id="24582"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234277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2458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53384134-1087-4346-AE1B-825F1A434748}" type="slidenum">
              <a:rPr lang="en-US" altLang="en-US" sz="1300" smtClean="0"/>
              <a:pPr>
                <a:spcBef>
                  <a:spcPct val="0"/>
                </a:spcBef>
              </a:pPr>
              <a:t>6</a:t>
            </a:fld>
            <a:endParaRPr lang="en-US" altLang="en-US" sz="1300" smtClean="0"/>
          </a:p>
        </p:txBody>
      </p:sp>
      <p:sp>
        <p:nvSpPr>
          <p:cNvPr id="24581"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691515" indent="-635">
              <a:lnSpc>
                <a:spcPts val="1270"/>
              </a:lnSpc>
            </a:pPr>
            <a:r>
              <a:rPr lang="en-US" sz="1100" dirty="0" smtClean="0">
                <a:latin typeface="Arial"/>
                <a:cs typeface="Arial"/>
              </a:rPr>
              <a:t>In </a:t>
            </a:r>
            <a:r>
              <a:rPr lang="en-US" sz="1100" spc="-5" dirty="0" smtClean="0">
                <a:latin typeface="Arial"/>
                <a:cs typeface="Arial"/>
              </a:rPr>
              <a:t>an active shooter situation, all </a:t>
            </a:r>
            <a:r>
              <a:rPr lang="en-US" sz="1100" spc="-10" dirty="0" smtClean="0">
                <a:latin typeface="Arial"/>
                <a:cs typeface="Arial"/>
              </a:rPr>
              <a:t>involved </a:t>
            </a:r>
            <a:r>
              <a:rPr lang="en-US" sz="1100" spc="-5" dirty="0" smtClean="0">
                <a:latin typeface="Arial"/>
                <a:cs typeface="Arial"/>
              </a:rPr>
              <a:t>persons should quickly determine </a:t>
            </a:r>
            <a:r>
              <a:rPr lang="en-US" sz="1100" dirty="0" smtClean="0">
                <a:latin typeface="Arial"/>
                <a:cs typeface="Arial"/>
              </a:rPr>
              <a:t>the </a:t>
            </a:r>
            <a:r>
              <a:rPr lang="en-US" sz="1100" spc="-5" dirty="0" smtClean="0">
                <a:latin typeface="Arial"/>
                <a:cs typeface="Arial"/>
              </a:rPr>
              <a:t>most  reasonable </a:t>
            </a:r>
            <a:r>
              <a:rPr lang="en-US" sz="1100" spc="-10" dirty="0" smtClean="0">
                <a:latin typeface="Arial"/>
                <a:cs typeface="Arial"/>
              </a:rPr>
              <a:t>way </a:t>
            </a:r>
            <a:r>
              <a:rPr lang="en-US" sz="1100" dirty="0" smtClean="0">
                <a:latin typeface="Arial"/>
                <a:cs typeface="Arial"/>
              </a:rPr>
              <a:t>to </a:t>
            </a:r>
            <a:r>
              <a:rPr lang="en-US" sz="1100" spc="-5" dirty="0" smtClean="0">
                <a:latin typeface="Arial"/>
                <a:cs typeface="Arial"/>
              </a:rPr>
              <a:t>protect their </a:t>
            </a:r>
            <a:r>
              <a:rPr lang="en-US" sz="1100" spc="-10" dirty="0" smtClean="0">
                <a:latin typeface="Arial"/>
                <a:cs typeface="Arial"/>
              </a:rPr>
              <a:t>own</a:t>
            </a:r>
            <a:r>
              <a:rPr lang="en-US" sz="1100" spc="20" dirty="0" smtClean="0">
                <a:latin typeface="Arial"/>
                <a:cs typeface="Arial"/>
              </a:rPr>
              <a:t> </a:t>
            </a:r>
            <a:r>
              <a:rPr lang="en-US" sz="1100" spc="-5" dirty="0" smtClean="0">
                <a:latin typeface="Arial"/>
                <a:cs typeface="Arial"/>
              </a:rPr>
              <a:t>lives.</a:t>
            </a:r>
            <a:endParaRPr lang="en-US" sz="1100" dirty="0" smtClean="0">
              <a:latin typeface="Arial"/>
              <a:cs typeface="Arial"/>
            </a:endParaRPr>
          </a:p>
          <a:p>
            <a:pPr>
              <a:lnSpc>
                <a:spcPct val="100000"/>
              </a:lnSpc>
              <a:spcBef>
                <a:spcPts val="15"/>
              </a:spcBef>
            </a:pPr>
            <a:endParaRPr lang="en-US" sz="1000" dirty="0" smtClean="0">
              <a:latin typeface="Times New Roman"/>
              <a:cs typeface="Times New Roman"/>
            </a:endParaRPr>
          </a:p>
          <a:p>
            <a:pPr marL="12700">
              <a:lnSpc>
                <a:spcPct val="100000"/>
              </a:lnSpc>
            </a:pPr>
            <a:r>
              <a:rPr lang="en-US" sz="1100" spc="-5" dirty="0" smtClean="0">
                <a:latin typeface="Arial"/>
                <a:cs typeface="Arial"/>
              </a:rPr>
              <a:t>Recommended actions, </a:t>
            </a:r>
            <a:r>
              <a:rPr lang="en-US" sz="1100" spc="-10" dirty="0" smtClean="0">
                <a:latin typeface="Arial"/>
                <a:cs typeface="Arial"/>
              </a:rPr>
              <a:t>in </a:t>
            </a:r>
            <a:r>
              <a:rPr lang="en-US" sz="1100" spc="-5" dirty="0" smtClean="0">
                <a:latin typeface="Arial"/>
                <a:cs typeface="Arial"/>
              </a:rPr>
              <a:t>order,</a:t>
            </a:r>
            <a:r>
              <a:rPr lang="en-US" sz="1100" dirty="0" smtClean="0">
                <a:latin typeface="Arial"/>
                <a:cs typeface="Arial"/>
              </a:rPr>
              <a:t> </a:t>
            </a:r>
            <a:r>
              <a:rPr lang="en-US" sz="1100" spc="-5" dirty="0" smtClean="0">
                <a:latin typeface="Arial"/>
                <a:cs typeface="Arial"/>
              </a:rPr>
              <a:t>are:</a:t>
            </a:r>
            <a:endParaRPr lang="en-US" sz="1100" dirty="0" smtClean="0">
              <a:latin typeface="Arial"/>
              <a:cs typeface="Arial"/>
            </a:endParaRPr>
          </a:p>
          <a:p>
            <a:pPr>
              <a:lnSpc>
                <a:spcPct val="100000"/>
              </a:lnSpc>
              <a:spcBef>
                <a:spcPts val="7"/>
              </a:spcBef>
            </a:pPr>
            <a:endParaRPr lang="en-US" sz="1100" dirty="0" smtClean="0">
              <a:latin typeface="Times New Roman"/>
              <a:cs typeface="Times New Roman"/>
            </a:endParaRPr>
          </a:p>
          <a:p>
            <a:pPr marL="241935" indent="-229235">
              <a:lnSpc>
                <a:spcPct val="100000"/>
              </a:lnSpc>
              <a:buFont typeface="Symbol"/>
              <a:buChar char=""/>
              <a:tabLst>
                <a:tab pos="241935" algn="l"/>
              </a:tabLst>
            </a:pPr>
            <a:r>
              <a:rPr lang="en-US" sz="1100" b="1" spc="-5" dirty="0" smtClean="0">
                <a:latin typeface="Arial"/>
                <a:cs typeface="Arial"/>
              </a:rPr>
              <a:t>Run:  </a:t>
            </a:r>
            <a:r>
              <a:rPr lang="en-US" sz="1100" spc="-5" dirty="0" smtClean="0">
                <a:latin typeface="Arial"/>
                <a:cs typeface="Arial"/>
              </a:rPr>
              <a:t>If there is an accessible escape path, attempt to evacuate the</a:t>
            </a:r>
            <a:r>
              <a:rPr lang="en-US" sz="1100" spc="114" dirty="0" smtClean="0">
                <a:latin typeface="Arial"/>
                <a:cs typeface="Arial"/>
              </a:rPr>
              <a:t> </a:t>
            </a:r>
            <a:r>
              <a:rPr lang="en-US" sz="1100" spc="-5" dirty="0" smtClean="0">
                <a:latin typeface="Arial"/>
                <a:cs typeface="Arial"/>
              </a:rPr>
              <a:t>premises.</a:t>
            </a:r>
            <a:endParaRPr lang="en-US" sz="1100" dirty="0" smtClean="0">
              <a:latin typeface="Arial"/>
              <a:cs typeface="Arial"/>
            </a:endParaRPr>
          </a:p>
          <a:p>
            <a:pPr marL="241935" marR="311785" indent="-228600">
              <a:lnSpc>
                <a:spcPts val="1270"/>
              </a:lnSpc>
              <a:spcBef>
                <a:spcPts val="105"/>
              </a:spcBef>
              <a:buFont typeface="Symbol"/>
              <a:buChar char=""/>
              <a:tabLst>
                <a:tab pos="242570" algn="l"/>
              </a:tabLst>
            </a:pPr>
            <a:r>
              <a:rPr lang="en-US" sz="1100" b="1" spc="-5" dirty="0" smtClean="0">
                <a:latin typeface="Arial"/>
                <a:cs typeface="Arial"/>
              </a:rPr>
              <a:t>Hide: </a:t>
            </a:r>
            <a:r>
              <a:rPr lang="en-US" sz="1100" spc="-5" dirty="0" smtClean="0">
                <a:latin typeface="Arial"/>
                <a:cs typeface="Arial"/>
              </a:rPr>
              <a:t>If evacuation is not possible, find </a:t>
            </a:r>
            <a:r>
              <a:rPr lang="en-US" sz="1100" dirty="0" smtClean="0">
                <a:latin typeface="Arial"/>
                <a:cs typeface="Arial"/>
              </a:rPr>
              <a:t>a </a:t>
            </a:r>
            <a:r>
              <a:rPr lang="en-US" sz="1100" spc="-5" dirty="0" smtClean="0">
                <a:latin typeface="Arial"/>
                <a:cs typeface="Arial"/>
              </a:rPr>
              <a:t>place to hide where the active shooter is less  likely </a:t>
            </a:r>
            <a:r>
              <a:rPr lang="en-US" sz="1100" dirty="0" smtClean="0">
                <a:latin typeface="Arial"/>
                <a:cs typeface="Arial"/>
              </a:rPr>
              <a:t>to find</a:t>
            </a:r>
            <a:r>
              <a:rPr lang="en-US" sz="1100" spc="-80" dirty="0" smtClean="0">
                <a:latin typeface="Arial"/>
                <a:cs typeface="Arial"/>
              </a:rPr>
              <a:t> </a:t>
            </a:r>
            <a:r>
              <a:rPr lang="en-US" sz="1100" spc="-10" dirty="0" smtClean="0">
                <a:latin typeface="Arial"/>
                <a:cs typeface="Arial"/>
              </a:rPr>
              <a:t>you.</a:t>
            </a:r>
            <a:endParaRPr lang="en-US" sz="1100" dirty="0" smtClean="0">
              <a:latin typeface="Arial"/>
              <a:cs typeface="Arial"/>
            </a:endParaRPr>
          </a:p>
          <a:p>
            <a:pPr marL="242570" marR="829310" indent="-229235">
              <a:lnSpc>
                <a:spcPts val="1270"/>
              </a:lnSpc>
              <a:spcBef>
                <a:spcPts val="60"/>
              </a:spcBef>
              <a:buFont typeface="Symbol"/>
              <a:buChar char=""/>
              <a:tabLst>
                <a:tab pos="242570" algn="l"/>
              </a:tabLst>
            </a:pPr>
            <a:r>
              <a:rPr lang="en-US" sz="1100" b="1" spc="-5" dirty="0" smtClean="0">
                <a:latin typeface="Arial"/>
                <a:cs typeface="Arial"/>
              </a:rPr>
              <a:t>Fight: </a:t>
            </a:r>
            <a:r>
              <a:rPr lang="en-US" sz="1100" spc="-5" dirty="0" smtClean="0">
                <a:latin typeface="Arial"/>
                <a:cs typeface="Arial"/>
              </a:rPr>
              <a:t>As </a:t>
            </a:r>
            <a:r>
              <a:rPr lang="en-US" sz="1100" dirty="0" smtClean="0">
                <a:latin typeface="Arial"/>
                <a:cs typeface="Arial"/>
              </a:rPr>
              <a:t>a </a:t>
            </a:r>
            <a:r>
              <a:rPr lang="en-US" sz="1100" spc="-5" dirty="0" smtClean="0">
                <a:latin typeface="Arial"/>
                <a:cs typeface="Arial"/>
              </a:rPr>
              <a:t>last resort, and </a:t>
            </a:r>
            <a:r>
              <a:rPr lang="en-US" sz="1100" spc="-10" dirty="0" smtClean="0">
                <a:latin typeface="Arial"/>
                <a:cs typeface="Arial"/>
              </a:rPr>
              <a:t>if </a:t>
            </a:r>
            <a:r>
              <a:rPr lang="en-US" sz="1100" spc="-5" dirty="0" smtClean="0">
                <a:latin typeface="Arial"/>
                <a:cs typeface="Arial"/>
              </a:rPr>
              <a:t>your life is in imminent danger, attempt to </a:t>
            </a:r>
            <a:r>
              <a:rPr lang="en-US" sz="1100" spc="-10" dirty="0" smtClean="0">
                <a:latin typeface="Arial"/>
                <a:cs typeface="Arial"/>
              </a:rPr>
              <a:t>disrupt  </a:t>
            </a:r>
            <a:r>
              <a:rPr lang="en-US" sz="1100" spc="-5" dirty="0" smtClean="0">
                <a:latin typeface="Arial"/>
                <a:cs typeface="Arial"/>
              </a:rPr>
              <a:t>and/or incapacitate </a:t>
            </a:r>
            <a:r>
              <a:rPr lang="en-US" sz="1100" dirty="0" smtClean="0">
                <a:latin typeface="Arial"/>
                <a:cs typeface="Arial"/>
              </a:rPr>
              <a:t>the </a:t>
            </a:r>
            <a:r>
              <a:rPr lang="en-US" sz="1100" spc="-5" dirty="0" smtClean="0">
                <a:latin typeface="Arial"/>
                <a:cs typeface="Arial"/>
              </a:rPr>
              <a:t>active shooter.</a:t>
            </a:r>
            <a:endParaRPr lang="en-US" sz="1100" dirty="0" smtClean="0">
              <a:latin typeface="Arial"/>
              <a:cs typeface="Arial"/>
            </a:endParaRPr>
          </a:p>
          <a:p>
            <a:pPr>
              <a:lnSpc>
                <a:spcPct val="100000"/>
              </a:lnSpc>
              <a:spcBef>
                <a:spcPts val="22"/>
              </a:spcBef>
            </a:pPr>
            <a:endParaRPr lang="en-US" sz="1050" dirty="0" smtClean="0">
              <a:latin typeface="Times New Roman"/>
              <a:cs typeface="Times New Roman"/>
            </a:endParaRPr>
          </a:p>
          <a:p>
            <a:pPr marL="13970" marR="5080">
              <a:lnSpc>
                <a:spcPct val="96000"/>
              </a:lnSpc>
            </a:pPr>
            <a:r>
              <a:rPr lang="en-US" sz="1100" spc="-5" dirty="0" smtClean="0">
                <a:latin typeface="Arial"/>
                <a:cs typeface="Arial"/>
              </a:rPr>
              <a:t>Training is important </a:t>
            </a:r>
            <a:r>
              <a:rPr lang="en-US" sz="1100" dirty="0" smtClean="0">
                <a:latin typeface="Arial"/>
                <a:cs typeface="Arial"/>
              </a:rPr>
              <a:t>to </a:t>
            </a:r>
            <a:r>
              <a:rPr lang="en-US" sz="1100" spc="-5" dirty="0" smtClean="0">
                <a:latin typeface="Arial"/>
                <a:cs typeface="Arial"/>
              </a:rPr>
              <a:t>enable you </a:t>
            </a:r>
            <a:r>
              <a:rPr lang="en-US" sz="1100" dirty="0" smtClean="0">
                <a:latin typeface="Arial"/>
                <a:cs typeface="Arial"/>
              </a:rPr>
              <a:t>to </a:t>
            </a:r>
            <a:r>
              <a:rPr lang="en-US" sz="1100" spc="-5" dirty="0" smtClean="0">
                <a:latin typeface="Arial"/>
                <a:cs typeface="Arial"/>
              </a:rPr>
              <a:t>react appropriately if confronted with an active shooter  situation. As </a:t>
            </a:r>
            <a:r>
              <a:rPr lang="en-US" sz="1100" dirty="0" smtClean="0">
                <a:latin typeface="Arial"/>
                <a:cs typeface="Arial"/>
              </a:rPr>
              <a:t>these </a:t>
            </a:r>
            <a:r>
              <a:rPr lang="en-US" sz="1100" spc="-5" dirty="0" smtClean="0">
                <a:latin typeface="Arial"/>
                <a:cs typeface="Arial"/>
              </a:rPr>
              <a:t>situations evolve quickly, quick decisions could mean the difference  between life and death. If you </a:t>
            </a:r>
            <a:r>
              <a:rPr lang="en-US" sz="1100" dirty="0" smtClean="0">
                <a:latin typeface="Arial"/>
                <a:cs typeface="Arial"/>
              </a:rPr>
              <a:t>are </a:t>
            </a:r>
            <a:r>
              <a:rPr lang="en-US" sz="1100" spc="-5" dirty="0" smtClean="0">
                <a:latin typeface="Arial"/>
                <a:cs typeface="Arial"/>
              </a:rPr>
              <a:t>in harm’s </a:t>
            </a:r>
            <a:r>
              <a:rPr lang="en-US" sz="1100" spc="-10" dirty="0" smtClean="0">
                <a:latin typeface="Arial"/>
                <a:cs typeface="Arial"/>
              </a:rPr>
              <a:t>way, </a:t>
            </a:r>
            <a:r>
              <a:rPr lang="en-US" sz="1100" spc="-5" dirty="0" smtClean="0">
                <a:latin typeface="Arial"/>
                <a:cs typeface="Arial"/>
              </a:rPr>
              <a:t>you will need </a:t>
            </a:r>
            <a:r>
              <a:rPr lang="en-US" sz="1100" dirty="0" smtClean="0">
                <a:latin typeface="Arial"/>
                <a:cs typeface="Arial"/>
              </a:rPr>
              <a:t>to </a:t>
            </a:r>
            <a:r>
              <a:rPr lang="en-US" sz="1100" spc="-5" dirty="0" smtClean="0">
                <a:latin typeface="Arial"/>
                <a:cs typeface="Arial"/>
              </a:rPr>
              <a:t>decide rapidly </a:t>
            </a:r>
            <a:r>
              <a:rPr lang="en-US" sz="1100" spc="-10" dirty="0" smtClean="0">
                <a:latin typeface="Arial"/>
                <a:cs typeface="Arial"/>
              </a:rPr>
              <a:t>what </a:t>
            </a:r>
            <a:r>
              <a:rPr lang="en-US" sz="1100" dirty="0" smtClean="0">
                <a:latin typeface="Arial"/>
                <a:cs typeface="Arial"/>
              </a:rPr>
              <a:t>the </a:t>
            </a:r>
            <a:r>
              <a:rPr lang="en-US" sz="1100" spc="-5" dirty="0" smtClean="0">
                <a:latin typeface="Arial"/>
                <a:cs typeface="Arial"/>
              </a:rPr>
              <a:t>safest  </a:t>
            </a:r>
            <a:r>
              <a:rPr lang="en-US" sz="1100" dirty="0" smtClean="0">
                <a:latin typeface="Arial"/>
                <a:cs typeface="Arial"/>
              </a:rPr>
              <a:t>course </a:t>
            </a:r>
            <a:r>
              <a:rPr lang="en-US" sz="1100" spc="-10" dirty="0" smtClean="0">
                <a:latin typeface="Arial"/>
                <a:cs typeface="Arial"/>
              </a:rPr>
              <a:t>of </a:t>
            </a:r>
            <a:r>
              <a:rPr lang="en-US" sz="1100" spc="-5" dirty="0" smtClean="0">
                <a:latin typeface="Arial"/>
                <a:cs typeface="Arial"/>
              </a:rPr>
              <a:t>action is based on </a:t>
            </a:r>
            <a:r>
              <a:rPr lang="en-US" sz="1100" dirty="0" smtClean="0">
                <a:latin typeface="Arial"/>
                <a:cs typeface="Arial"/>
              </a:rPr>
              <a:t>the </a:t>
            </a:r>
            <a:r>
              <a:rPr lang="en-US" sz="1100" spc="-5" dirty="0" smtClean="0">
                <a:latin typeface="Arial"/>
                <a:cs typeface="Arial"/>
              </a:rPr>
              <a:t>scenario </a:t>
            </a:r>
            <a:r>
              <a:rPr lang="en-US" sz="1100" dirty="0" smtClean="0">
                <a:latin typeface="Arial"/>
                <a:cs typeface="Arial"/>
              </a:rPr>
              <a:t>that </a:t>
            </a:r>
            <a:r>
              <a:rPr lang="en-US" sz="1100" spc="-5" dirty="0" smtClean="0">
                <a:latin typeface="Arial"/>
                <a:cs typeface="Arial"/>
              </a:rPr>
              <a:t>is</a:t>
            </a:r>
            <a:r>
              <a:rPr lang="en-US" sz="1100" spc="20" dirty="0" smtClean="0">
                <a:latin typeface="Arial"/>
                <a:cs typeface="Arial"/>
              </a:rPr>
              <a:t> </a:t>
            </a:r>
            <a:r>
              <a:rPr lang="en-US" sz="1100" spc="-5" dirty="0" smtClean="0">
                <a:latin typeface="Arial"/>
                <a:cs typeface="Arial"/>
              </a:rPr>
              <a:t>unfolding.</a:t>
            </a:r>
            <a:endParaRPr lang="en-US" sz="1100" dirty="0" smtClean="0">
              <a:latin typeface="Arial"/>
              <a:cs typeface="Arial"/>
            </a:endParaRPr>
          </a:p>
        </p:txBody>
      </p:sp>
      <p:sp>
        <p:nvSpPr>
          <p:cNvPr id="24582"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3583658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fontAlgn="base"/>
            <a:r>
              <a:rPr lang="en-US" b="1" i="0" dirty="0" smtClean="0">
                <a:solidFill>
                  <a:srgbClr val="000000"/>
                </a:solidFill>
                <a:effectLst/>
                <a:latin typeface="Arial" panose="020B0604020202020204" pitchFamily="34" charset="0"/>
              </a:rPr>
              <a:t>&lt;iframe width="560" height="315" </a:t>
            </a:r>
            <a:r>
              <a:rPr lang="en-US" b="1" i="0" dirty="0" err="1" smtClean="0">
                <a:solidFill>
                  <a:srgbClr val="000000"/>
                </a:solidFill>
                <a:effectLst/>
                <a:latin typeface="Arial" panose="020B0604020202020204" pitchFamily="34" charset="0"/>
              </a:rPr>
              <a:t>src</a:t>
            </a:r>
            <a:r>
              <a:rPr lang="en-US" b="1" i="0" dirty="0" smtClean="0">
                <a:solidFill>
                  <a:srgbClr val="000000"/>
                </a:solidFill>
                <a:effectLst/>
                <a:latin typeface="Arial" panose="020B0604020202020204" pitchFamily="34" charset="0"/>
              </a:rPr>
              <a:t>="https://www.youtube.com/embed/5VcSwejU2D0" </a:t>
            </a:r>
            <a:r>
              <a:rPr lang="en-US" b="1" i="0" dirty="0" err="1" smtClean="0">
                <a:solidFill>
                  <a:srgbClr val="000000"/>
                </a:solidFill>
                <a:effectLst/>
                <a:latin typeface="Arial" panose="020B0604020202020204" pitchFamily="34" charset="0"/>
              </a:rPr>
              <a:t>frameborder</a:t>
            </a:r>
            <a:r>
              <a:rPr lang="en-US" b="1" i="0" dirty="0" smtClean="0">
                <a:solidFill>
                  <a:srgbClr val="000000"/>
                </a:solidFill>
                <a:effectLst/>
                <a:latin typeface="Arial" panose="020B0604020202020204" pitchFamily="34" charset="0"/>
              </a:rPr>
              <a:t>="0" </a:t>
            </a:r>
            <a:r>
              <a:rPr lang="en-US" b="1" i="0" dirty="0" err="1" smtClean="0">
                <a:solidFill>
                  <a:srgbClr val="000000"/>
                </a:solidFill>
                <a:effectLst/>
                <a:latin typeface="Arial" panose="020B0604020202020204" pitchFamily="34" charset="0"/>
              </a:rPr>
              <a:t>allowfullscreen</a:t>
            </a:r>
            <a:r>
              <a:rPr lang="en-US" b="1" i="0" dirty="0" smtClean="0">
                <a:solidFill>
                  <a:srgbClr val="000000"/>
                </a:solidFill>
                <a:effectLst/>
                <a:latin typeface="Arial" panose="020B0604020202020204" pitchFamily="34" charset="0"/>
              </a:rPr>
              <a:t>&gt;&lt;/iframe&gt;Transcript:</a:t>
            </a:r>
            <a:endParaRPr lang="en-US" b="0" i="0" dirty="0" smtClean="0">
              <a:solidFill>
                <a:srgbClr val="000000"/>
              </a:solidFill>
              <a:effectLst/>
              <a:latin typeface="Arial" panose="020B0604020202020204" pitchFamily="34" charset="0"/>
            </a:endParaRPr>
          </a:p>
          <a:p>
            <a:pPr algn="l" fontAlgn="base"/>
            <a:endParaRPr lang="en-US" b="1" i="0" dirty="0" smtClean="0">
              <a:solidFill>
                <a:srgbClr val="000000"/>
              </a:solidFill>
              <a:effectLst/>
              <a:latin typeface="Arial" panose="020B0604020202020204" pitchFamily="34" charset="0"/>
            </a:endParaRP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It may feel like just another day at the office.</a:t>
            </a:r>
          </a:p>
          <a:p>
            <a:pPr algn="l" fontAlgn="base"/>
            <a:r>
              <a:rPr lang="en-US" b="0" i="0" dirty="0" smtClean="0">
                <a:solidFill>
                  <a:srgbClr val="000000"/>
                </a:solidFill>
                <a:effectLst/>
                <a:latin typeface="Arial" panose="020B0604020202020204" pitchFamily="34" charset="0"/>
              </a:rPr>
              <a:t>A series of shots shows a standard office. People work at cubicles. One desk has an American flag.</a:t>
            </a:r>
          </a:p>
          <a:p>
            <a:pPr algn="l" fontAlgn="base"/>
            <a:r>
              <a:rPr lang="en-US" b="0" i="0" dirty="0" smtClean="0">
                <a:solidFill>
                  <a:srgbClr val="000000"/>
                </a:solidFill>
                <a:effectLst/>
                <a:latin typeface="Arial" panose="020B0604020202020204" pitchFamily="34" charset="0"/>
              </a:rPr>
              <a:t>But occasionally, life feels more like an action movie than reality.</a:t>
            </a:r>
          </a:p>
          <a:p>
            <a:pPr algn="l" fontAlgn="base"/>
            <a:r>
              <a:rPr lang="en-US" b="0" i="0" dirty="0" smtClean="0">
                <a:solidFill>
                  <a:srgbClr val="000000"/>
                </a:solidFill>
                <a:effectLst/>
                <a:latin typeface="Arial" panose="020B0604020202020204" pitchFamily="34" charset="0"/>
              </a:rPr>
              <a:t>A muscular man dressed in all black, wearing sunglasses and carrying a backpack, walks towards the office building. Inside the building, the employees are still going about their daily tasks. A security guard talks with a woman. A visitor greets a staff member.</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The authorities are working hard to protect you and to protect our public spaces.</a:t>
            </a:r>
          </a:p>
          <a:p>
            <a:pPr algn="l" fontAlgn="base"/>
            <a:r>
              <a:rPr lang="en-US" b="0" i="0" dirty="0" smtClean="0">
                <a:solidFill>
                  <a:srgbClr val="000000"/>
                </a:solidFill>
                <a:effectLst/>
                <a:latin typeface="Arial" panose="020B0604020202020204" pitchFamily="34" charset="0"/>
              </a:rPr>
              <a:t>Two employees say hello to each other and get into the elevator.</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But sometimes, bad people do bad things.</a:t>
            </a:r>
          </a:p>
          <a:p>
            <a:pPr algn="l" fontAlgn="base"/>
            <a:r>
              <a:rPr lang="en-US" b="0" i="0" dirty="0" smtClean="0">
                <a:solidFill>
                  <a:srgbClr val="000000"/>
                </a:solidFill>
                <a:effectLst/>
                <a:latin typeface="Arial" panose="020B0604020202020204" pitchFamily="34" charset="0"/>
              </a:rPr>
              <a:t>We cut back to the sidewalk outside, as we continue to see the man in black approaching the building. As he walks, a series of facts are displayed on the screen.</a:t>
            </a:r>
          </a:p>
          <a:p>
            <a:pPr algn="l" fontAlgn="base"/>
            <a:r>
              <a:rPr lang="en-US" b="1" i="0" dirty="0" smtClean="0">
                <a:solidFill>
                  <a:srgbClr val="000000"/>
                </a:solidFill>
                <a:effectLst/>
                <a:latin typeface="Arial" panose="020B0604020202020204" pitchFamily="34" charset="0"/>
              </a:rPr>
              <a:t>Caption:</a:t>
            </a:r>
            <a:r>
              <a:rPr lang="en-US" b="0" i="0" dirty="0" smtClean="0">
                <a:solidFill>
                  <a:srgbClr val="000000"/>
                </a:solidFill>
                <a:effectLst/>
                <a:latin typeface="Arial" panose="020B0604020202020204" pitchFamily="34" charset="0"/>
              </a:rPr>
              <a:t> 21 killed, 19 wounded at a fast food restaurant. 32 killed, 25 wounded while attending class.</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Their motivations are different.</a:t>
            </a:r>
          </a:p>
          <a:p>
            <a:pPr algn="l" fontAlgn="base"/>
            <a:r>
              <a:rPr lang="en-US" b="1" i="0" dirty="0" smtClean="0">
                <a:solidFill>
                  <a:srgbClr val="000000"/>
                </a:solidFill>
                <a:effectLst/>
                <a:latin typeface="Arial" panose="020B0604020202020204" pitchFamily="34" charset="0"/>
              </a:rPr>
              <a:t>Caption:</a:t>
            </a:r>
            <a:r>
              <a:rPr lang="en-US" b="0" i="0" dirty="0" smtClean="0">
                <a:solidFill>
                  <a:srgbClr val="000000"/>
                </a:solidFill>
                <a:effectLst/>
                <a:latin typeface="Arial" panose="020B0604020202020204" pitchFamily="34" charset="0"/>
              </a:rPr>
              <a:t> 6 killed, 13 wounded at a shopping center.</a:t>
            </a:r>
          </a:p>
          <a:p>
            <a:pPr algn="l" fontAlgn="base"/>
            <a:r>
              <a:rPr lang="en-US" b="0" i="0" dirty="0" smtClean="0">
                <a:solidFill>
                  <a:srgbClr val="000000"/>
                </a:solidFill>
                <a:effectLst/>
                <a:latin typeface="Arial" panose="020B0604020202020204" pitchFamily="34" charset="0"/>
              </a:rPr>
              <a:t>The man in black starts up the steps to the glass front doors of the building.</a:t>
            </a:r>
          </a:p>
          <a:p>
            <a:pPr algn="l" fontAlgn="base"/>
            <a:r>
              <a:rPr lang="en-US" b="1" i="0" dirty="0" smtClean="0">
                <a:solidFill>
                  <a:srgbClr val="000000"/>
                </a:solidFill>
                <a:effectLst/>
                <a:latin typeface="Arial" panose="020B0604020202020204" pitchFamily="34" charset="0"/>
              </a:rPr>
              <a:t>Caption:</a:t>
            </a:r>
            <a:r>
              <a:rPr lang="en-US" b="0" i="0" dirty="0" smtClean="0">
                <a:solidFill>
                  <a:srgbClr val="000000"/>
                </a:solidFill>
                <a:effectLst/>
                <a:latin typeface="Arial" panose="020B0604020202020204" pitchFamily="34" charset="0"/>
              </a:rPr>
              <a:t> 13 killed, 29 wounded while at work.</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The warning signs may vary, but the devastating effects are the same.</a:t>
            </a:r>
          </a:p>
          <a:p>
            <a:pPr algn="l" fontAlgn="base"/>
            <a:r>
              <a:rPr lang="en-US" b="0" i="0" dirty="0" smtClean="0">
                <a:solidFill>
                  <a:srgbClr val="000000"/>
                </a:solidFill>
                <a:effectLst/>
                <a:latin typeface="Arial" panose="020B0604020202020204" pitchFamily="34" charset="0"/>
              </a:rPr>
              <a:t>The man in black opens the front door of the building. As he enters, we see a notice on the glass prohibiting the carrying of concealed handguns in the building under penalty of trespass.</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 and unfortunately, you need to be prepared for the worst.</a:t>
            </a:r>
          </a:p>
          <a:p>
            <a:pPr algn="l" fontAlgn="base"/>
            <a:r>
              <a:rPr lang="en-US" b="0" i="0" dirty="0" smtClean="0">
                <a:solidFill>
                  <a:srgbClr val="000000"/>
                </a:solidFill>
                <a:effectLst/>
                <a:latin typeface="Arial" panose="020B0604020202020204" pitchFamily="34" charset="0"/>
              </a:rPr>
              <a:t>The camera pans past a series of people at their desks and stops in front of the elevator, where the security guard is talking with an employee. The man in black walks past the guard, removes a shotgun from his backpack, turns around, and shoots the security guard and two employees. More shots are fired. A woman at a photocopier hears the noise and looks around.</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If you are to ever find yourself in the middle of an active shooter event, your survival may depend on whether or not you have a plan.</a:t>
            </a:r>
          </a:p>
          <a:p>
            <a:pPr algn="l" fontAlgn="base"/>
            <a:r>
              <a:rPr lang="en-US" b="0" i="0" dirty="0" smtClean="0">
                <a:solidFill>
                  <a:srgbClr val="000000"/>
                </a:solidFill>
                <a:effectLst/>
                <a:latin typeface="Arial" panose="020B0604020202020204" pitchFamily="34" charset="0"/>
              </a:rPr>
              <a:t>The man in black stops shooting in the lobby and starts walking off.</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The plan doesn't have to be complicated.</a:t>
            </a:r>
          </a:p>
          <a:p>
            <a:pPr algn="l" fontAlgn="base"/>
            <a:r>
              <a:rPr lang="en-US" b="0" i="0" dirty="0" smtClean="0">
                <a:solidFill>
                  <a:srgbClr val="000000"/>
                </a:solidFill>
                <a:effectLst/>
                <a:latin typeface="Arial" panose="020B0604020202020204" pitchFamily="34" charset="0"/>
              </a:rPr>
              <a:t>A man in a purple shirt looks up, startled. A woman hangs up a phone and looks down the hallway at the commotion.</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The plan doesn't have to be complicated. There are three things you could do that make a difference: Run. Hide. Fight.</a:t>
            </a:r>
          </a:p>
          <a:p>
            <a:pPr algn="l" fontAlgn="base"/>
            <a:r>
              <a:rPr lang="en-US" b="0" i="0" dirty="0" smtClean="0">
                <a:solidFill>
                  <a:srgbClr val="000000"/>
                </a:solidFill>
                <a:effectLst/>
                <a:latin typeface="Arial" panose="020B0604020202020204" pitchFamily="34" charset="0"/>
              </a:rPr>
              <a:t>The woman who was on the phone stands up, moves into the hallway, and looks scared. Another woman, wearing pink, sits at her desk with an alarmed look on her face. She then gets out of her chair and moves under her desk.</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First and foremost, if you can get out, do.</a:t>
            </a:r>
          </a:p>
          <a:p>
            <a:pPr algn="l" fontAlgn="base"/>
            <a:r>
              <a:rPr lang="en-US" b="0" i="0" dirty="0" smtClean="0">
                <a:solidFill>
                  <a:srgbClr val="000000"/>
                </a:solidFill>
                <a:effectLst/>
                <a:latin typeface="Arial" panose="020B0604020202020204" pitchFamily="34" charset="0"/>
              </a:rPr>
              <a:t>The man in purple starts running down the hallway. He grabs the woman who was on the phone and continues moving towards the exit.</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Always try and escape or evacuate, even when others insist on staying.</a:t>
            </a:r>
          </a:p>
          <a:p>
            <a:pPr algn="l" fontAlgn="base"/>
            <a:r>
              <a:rPr lang="en-US" b="0" i="0" dirty="0" smtClean="0">
                <a:solidFill>
                  <a:srgbClr val="000000"/>
                </a:solidFill>
                <a:effectLst/>
                <a:latin typeface="Arial" panose="020B0604020202020204" pitchFamily="34" charset="0"/>
              </a:rPr>
              <a:t>The man in purple and the woman who was on the phone pass the cubicle of the woman in pink. They help her up and the three continue moving towards the exit.</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Encourage others to leave with you, but don't let them slow you down with indecision.</a:t>
            </a:r>
          </a:p>
          <a:p>
            <a:pPr algn="l" fontAlgn="base"/>
            <a:r>
              <a:rPr lang="en-US" b="0" i="0" dirty="0" smtClean="0">
                <a:solidFill>
                  <a:srgbClr val="000000"/>
                </a:solidFill>
                <a:effectLst/>
                <a:latin typeface="Arial" panose="020B0604020202020204" pitchFamily="34" charset="0"/>
              </a:rPr>
              <a:t>The man in purple stops, looks around a corner, then continues to lead the two women out. The woman in pink looks very afraid, but the other woman encourages her to keep going. The three employees enter the stairwell and start moving up the stairs.</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Remember what’s important: you, not your stuff. Leave your belongings behind, and try to find a way to get out safely.</a:t>
            </a:r>
          </a:p>
          <a:p>
            <a:pPr algn="l" fontAlgn="base"/>
            <a:r>
              <a:rPr lang="en-US" b="0" i="0" dirty="0" smtClean="0">
                <a:solidFill>
                  <a:srgbClr val="000000"/>
                </a:solidFill>
                <a:effectLst/>
                <a:latin typeface="Arial" panose="020B0604020202020204" pitchFamily="34" charset="0"/>
              </a:rPr>
              <a:t>The three employees leave the building through an emergency exit. The camera turns to a mechanical area behind the building, where another man is locking a bicycle to a bike rack.</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Trying to get yourself out of harm’s way needs to be your number one priority.</a:t>
            </a:r>
          </a:p>
          <a:p>
            <a:pPr algn="l" fontAlgn="base"/>
            <a:r>
              <a:rPr lang="en-US" b="0" i="0" dirty="0" smtClean="0">
                <a:solidFill>
                  <a:srgbClr val="000000"/>
                </a:solidFill>
                <a:effectLst/>
                <a:latin typeface="Arial" panose="020B0604020202020204" pitchFamily="34" charset="0"/>
              </a:rPr>
              <a:t>The three employees come around a bend and take shelter behind a cinderblock wall protecting mechanical equipment. They are now out of sight of the front of the building and the emergency exit.</a:t>
            </a:r>
          </a:p>
          <a:p>
            <a:pPr algn="l" fontAlgn="base"/>
            <a:r>
              <a:rPr lang="en-US" b="0" i="0" dirty="0" smtClean="0">
                <a:solidFill>
                  <a:srgbClr val="000000"/>
                </a:solidFill>
                <a:effectLst/>
                <a:latin typeface="Arial" panose="020B0604020202020204" pitchFamily="34" charset="0"/>
              </a:rPr>
              <a:t>The man with the bicycle has headphones off, and walks off, looking at his phone. The man in purple runs out and gets the bicyclist’s attention. One of the women screams "hey" at the cyclist.</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Once you are out of the line of fire, try to prevent others from walking into the danger zone and call 911.</a:t>
            </a:r>
          </a:p>
          <a:p>
            <a:pPr algn="l" fontAlgn="base"/>
            <a:r>
              <a:rPr lang="en-US" b="0" i="0" dirty="0" smtClean="0">
                <a:solidFill>
                  <a:srgbClr val="000000"/>
                </a:solidFill>
                <a:effectLst/>
                <a:latin typeface="Arial" panose="020B0604020202020204" pitchFamily="34" charset="0"/>
              </a:rPr>
              <a:t>The man in purple leads the cyclist back to the area where the employees are sheltering. The woman who had been on the telephone calls the police from her cell phone. The woman in pink is still panicking, but remains with the group.</a:t>
            </a:r>
          </a:p>
          <a:p>
            <a:pPr algn="l" fontAlgn="base"/>
            <a:r>
              <a:rPr lang="en-US" b="1" i="0" dirty="0" smtClean="0">
                <a:solidFill>
                  <a:srgbClr val="000000"/>
                </a:solidFill>
                <a:effectLst/>
                <a:latin typeface="Arial" panose="020B0604020202020204" pitchFamily="34" charset="0"/>
              </a:rPr>
              <a:t>Caption:</a:t>
            </a:r>
            <a:r>
              <a:rPr lang="en-US" b="0" i="0" dirty="0" smtClean="0">
                <a:solidFill>
                  <a:srgbClr val="000000"/>
                </a:solidFill>
                <a:effectLst/>
                <a:latin typeface="Arial" panose="020B0604020202020204" pitchFamily="34" charset="0"/>
              </a:rPr>
              <a:t> RUN. When an active shooter is in your vicinity:</a:t>
            </a:r>
          </a:p>
          <a:p>
            <a:pPr algn="l" fontAlgn="base"/>
            <a:r>
              <a:rPr lang="en-US" b="0" i="0" dirty="0" smtClean="0">
                <a:solidFill>
                  <a:srgbClr val="000000"/>
                </a:solidFill>
                <a:effectLst/>
                <a:latin typeface="Arial" panose="020B0604020202020204" pitchFamily="34" charset="0"/>
              </a:rPr>
              <a:t>· If there is an escape path, attempt to evacuate.</a:t>
            </a:r>
          </a:p>
          <a:p>
            <a:pPr algn="l" fontAlgn="base"/>
            <a:r>
              <a:rPr lang="en-US" b="0" i="0" dirty="0" smtClean="0">
                <a:solidFill>
                  <a:srgbClr val="000000"/>
                </a:solidFill>
                <a:effectLst/>
                <a:latin typeface="Arial" panose="020B0604020202020204" pitchFamily="34" charset="0"/>
              </a:rPr>
              <a:t>· Evacuate whether others agree to or not.</a:t>
            </a:r>
          </a:p>
          <a:p>
            <a:pPr algn="l" fontAlgn="base"/>
            <a:r>
              <a:rPr lang="en-US" b="0" i="0" dirty="0" smtClean="0">
                <a:solidFill>
                  <a:srgbClr val="000000"/>
                </a:solidFill>
                <a:effectLst/>
                <a:latin typeface="Arial" panose="020B0604020202020204" pitchFamily="34" charset="0"/>
              </a:rPr>
              <a:t>· Leave your belongings behind.</a:t>
            </a:r>
          </a:p>
          <a:p>
            <a:pPr algn="l" fontAlgn="base"/>
            <a:r>
              <a:rPr lang="en-US" b="0" i="0" dirty="0" smtClean="0">
                <a:solidFill>
                  <a:srgbClr val="000000"/>
                </a:solidFill>
                <a:effectLst/>
                <a:latin typeface="Arial" panose="020B0604020202020204" pitchFamily="34" charset="0"/>
              </a:rPr>
              <a:t>· Help others escape if possible.</a:t>
            </a:r>
          </a:p>
          <a:p>
            <a:pPr algn="l" fontAlgn="base"/>
            <a:r>
              <a:rPr lang="en-US" b="0" i="0" dirty="0" smtClean="0">
                <a:solidFill>
                  <a:srgbClr val="000000"/>
                </a:solidFill>
                <a:effectLst/>
                <a:latin typeface="Arial" panose="020B0604020202020204" pitchFamily="34" charset="0"/>
              </a:rPr>
              <a:t>· Prevent others from entering the area.</a:t>
            </a:r>
          </a:p>
          <a:p>
            <a:pPr algn="l" fontAlgn="base"/>
            <a:r>
              <a:rPr lang="en-US" b="0" i="0" dirty="0" smtClean="0">
                <a:solidFill>
                  <a:srgbClr val="000000"/>
                </a:solidFill>
                <a:effectLst/>
                <a:latin typeface="Arial" panose="020B0604020202020204" pitchFamily="34" charset="0"/>
              </a:rPr>
              <a:t>· Call 9-1-1 when you are safe.</a:t>
            </a:r>
          </a:p>
          <a:p>
            <a:pPr algn="l" fontAlgn="base"/>
            <a:r>
              <a:rPr lang="en-US" b="0" i="0" dirty="0" smtClean="0">
                <a:solidFill>
                  <a:srgbClr val="000000"/>
                </a:solidFill>
                <a:effectLst/>
                <a:latin typeface="Arial" panose="020B0604020202020204" pitchFamily="34" charset="0"/>
              </a:rPr>
              <a:t>The camera cuts back to the office, where we see the woman who was at the photocopier. She looks out the door, but quickly ducks back into the room.</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If you can't get out safely, you need to find a place to hide.</a:t>
            </a:r>
          </a:p>
          <a:p>
            <a:pPr algn="l" fontAlgn="base"/>
            <a:r>
              <a:rPr lang="en-US" b="0" i="0" dirty="0" smtClean="0">
                <a:solidFill>
                  <a:srgbClr val="000000"/>
                </a:solidFill>
                <a:effectLst/>
                <a:latin typeface="Arial" panose="020B0604020202020204" pitchFamily="34" charset="0"/>
              </a:rPr>
              <a:t>The woman from the copier closes the copy room door and looks around the room. The camera cuts to a group sitting in the break room. More shots ring out. The employees in the break room stop talking and begin to look around. They all rise from the table at the same time. A man in a brown suit motions for the group to stay still for a minute, and a woman in red says "oh my gosh." The man in the suit looks out into the hallway and sees other people running at the far end of the hallway. He moves back into the break room and closes the door. Another man, in a blue shirt, signals the others to stay quiet as he and a man in yellow move the table to barricade the door.</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Act quickly and quietly. Try to secure your hiding place the best you can.</a:t>
            </a:r>
          </a:p>
          <a:p>
            <a:pPr algn="l" fontAlgn="base"/>
            <a:r>
              <a:rPr lang="en-US" b="0" i="0" dirty="0" smtClean="0">
                <a:solidFill>
                  <a:srgbClr val="000000"/>
                </a:solidFill>
                <a:effectLst/>
                <a:latin typeface="Arial" panose="020B0604020202020204" pitchFamily="34" charset="0"/>
              </a:rPr>
              <a:t>The camera cuts back to the copy room, where the woman at the photocopier moves the machine in front of the door. She then shuts off the lights and pulls out a cell phone.</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Turn out lights, and if possible, remember to lock doors. Silence your ringer and vibration mode on your cell phone.</a:t>
            </a:r>
          </a:p>
          <a:p>
            <a:pPr algn="l" fontAlgn="base"/>
            <a:r>
              <a:rPr lang="en-US" b="0" i="0" dirty="0" smtClean="0">
                <a:solidFill>
                  <a:srgbClr val="000000"/>
                </a:solidFill>
                <a:effectLst/>
                <a:latin typeface="Arial" panose="020B0604020202020204" pitchFamily="34" charset="0"/>
              </a:rPr>
              <a:t>The woman in the copy room slides the ringer volume control on her phone to silent, then turns the vibrate mode off. The camera cuts to the shooter, who is walking through a set of cubicles. The employees are all in hiding or have left the building. He reaches for a doorknob, but finds it</a:t>
            </a:r>
          </a:p>
          <a:p>
            <a:pPr algn="l" fontAlgn="base"/>
            <a:r>
              <a:rPr lang="en-US" b="0" i="0" dirty="0" smtClean="0">
                <a:solidFill>
                  <a:srgbClr val="000000"/>
                </a:solidFill>
                <a:effectLst/>
                <a:latin typeface="Arial" panose="020B0604020202020204" pitchFamily="34" charset="0"/>
              </a:rPr>
              <a:t>locked and moves on.</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And if you can't find a safe room or closet, try to conceal yourself behind large objects that may protect you.</a:t>
            </a:r>
          </a:p>
          <a:p>
            <a:pPr algn="l" fontAlgn="base"/>
            <a:r>
              <a:rPr lang="en-US" b="0" i="0" dirty="0" smtClean="0">
                <a:solidFill>
                  <a:srgbClr val="000000"/>
                </a:solidFill>
                <a:effectLst/>
                <a:latin typeface="Arial" panose="020B0604020202020204" pitchFamily="34" charset="0"/>
              </a:rPr>
              <a:t>The camera shows the woman in the copy room crouched in the corner between the wall and the copier, her eyes closed, silent.</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Do your best to remain quiet and calm.</a:t>
            </a:r>
          </a:p>
          <a:p>
            <a:pPr algn="l" fontAlgn="base"/>
            <a:r>
              <a:rPr lang="en-US" b="1" i="0" dirty="0" smtClean="0">
                <a:solidFill>
                  <a:srgbClr val="000000"/>
                </a:solidFill>
                <a:effectLst/>
                <a:latin typeface="Arial" panose="020B0604020202020204" pitchFamily="34" charset="0"/>
              </a:rPr>
              <a:t>Caption:</a:t>
            </a:r>
            <a:r>
              <a:rPr lang="en-US" b="0" i="0" dirty="0" smtClean="0">
                <a:solidFill>
                  <a:srgbClr val="000000"/>
                </a:solidFill>
                <a:effectLst/>
                <a:latin typeface="Arial" panose="020B0604020202020204" pitchFamily="34" charset="0"/>
              </a:rPr>
              <a:t> HIDE. If an evacuation is not possible, find a place to hide.</a:t>
            </a:r>
          </a:p>
          <a:p>
            <a:pPr algn="l" fontAlgn="base"/>
            <a:r>
              <a:rPr lang="en-US" b="0" i="0" dirty="0" smtClean="0">
                <a:solidFill>
                  <a:srgbClr val="000000"/>
                </a:solidFill>
                <a:effectLst/>
                <a:latin typeface="Arial" panose="020B0604020202020204" pitchFamily="34" charset="0"/>
              </a:rPr>
              <a:t>· Lock and/or blockade the door.</a:t>
            </a:r>
          </a:p>
          <a:p>
            <a:pPr algn="l" fontAlgn="base"/>
            <a:r>
              <a:rPr lang="en-US" b="0" i="0" dirty="0" smtClean="0">
                <a:solidFill>
                  <a:srgbClr val="000000"/>
                </a:solidFill>
                <a:effectLst/>
                <a:latin typeface="Arial" panose="020B0604020202020204" pitchFamily="34" charset="0"/>
              </a:rPr>
              <a:t>· Silence your cell phone.</a:t>
            </a:r>
          </a:p>
          <a:p>
            <a:pPr algn="l" fontAlgn="base"/>
            <a:r>
              <a:rPr lang="en-US" b="0" i="0" dirty="0" smtClean="0">
                <a:solidFill>
                  <a:srgbClr val="000000"/>
                </a:solidFill>
                <a:effectLst/>
                <a:latin typeface="Arial" panose="020B0604020202020204" pitchFamily="34" charset="0"/>
              </a:rPr>
              <a:t>· Hide behind large objects.</a:t>
            </a:r>
          </a:p>
          <a:p>
            <a:pPr algn="l" fontAlgn="base"/>
            <a:r>
              <a:rPr lang="en-US" b="0" i="0" dirty="0" smtClean="0">
                <a:solidFill>
                  <a:srgbClr val="000000"/>
                </a:solidFill>
                <a:effectLst/>
                <a:latin typeface="Arial" panose="020B0604020202020204" pitchFamily="34" charset="0"/>
              </a:rPr>
              <a:t>· Remain very quiet.</a:t>
            </a:r>
          </a:p>
          <a:p>
            <a:pPr algn="l" fontAlgn="base"/>
            <a:r>
              <a:rPr lang="en-US" b="0" i="0" dirty="0" smtClean="0">
                <a:solidFill>
                  <a:srgbClr val="000000"/>
                </a:solidFill>
                <a:effectLst/>
                <a:latin typeface="Arial" panose="020B0604020202020204" pitchFamily="34" charset="0"/>
              </a:rPr>
              <a:t>Caption: Your hiding place should:</a:t>
            </a:r>
          </a:p>
          <a:p>
            <a:pPr algn="l" fontAlgn="base"/>
            <a:r>
              <a:rPr lang="en-US" b="0" i="0" dirty="0" smtClean="0">
                <a:solidFill>
                  <a:srgbClr val="000000"/>
                </a:solidFill>
                <a:effectLst/>
                <a:latin typeface="Arial" panose="020B0604020202020204" pitchFamily="34" charset="0"/>
              </a:rPr>
              <a:t>· Be out of the shooter’s view.</a:t>
            </a:r>
          </a:p>
          <a:p>
            <a:pPr algn="l" fontAlgn="base"/>
            <a:r>
              <a:rPr lang="en-US" b="0" i="0" dirty="0" smtClean="0">
                <a:solidFill>
                  <a:srgbClr val="000000"/>
                </a:solidFill>
                <a:effectLst/>
                <a:latin typeface="Arial" panose="020B0604020202020204" pitchFamily="34" charset="0"/>
              </a:rPr>
              <a:t>· Provide protection of shots are fired in your direction.</a:t>
            </a:r>
          </a:p>
          <a:p>
            <a:pPr algn="l" fontAlgn="base"/>
            <a:r>
              <a:rPr lang="en-US" b="0" i="0" dirty="0" smtClean="0">
                <a:solidFill>
                  <a:srgbClr val="000000"/>
                </a:solidFill>
                <a:effectLst/>
                <a:latin typeface="Arial" panose="020B0604020202020204" pitchFamily="34" charset="0"/>
              </a:rPr>
              <a:t>· Not trap or restrict your options for movement.</a:t>
            </a:r>
          </a:p>
          <a:p>
            <a:pPr algn="l" fontAlgn="base"/>
            <a:r>
              <a:rPr lang="en-US" b="0" i="0" dirty="0" smtClean="0">
                <a:solidFill>
                  <a:srgbClr val="000000"/>
                </a:solidFill>
                <a:effectLst/>
                <a:latin typeface="Arial" panose="020B0604020202020204" pitchFamily="34" charset="0"/>
              </a:rPr>
              <a:t>The music switches from suspenseful to a faster tempo. The camera switches to the break room, where the group of employees realize that they are in trouble.</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As a last resort, if your life is at risk, whether you're alone or working together as a group, fight! Act with aggression. Improvise weapons. Disarm him.</a:t>
            </a:r>
          </a:p>
          <a:p>
            <a:pPr algn="l" fontAlgn="base"/>
            <a:r>
              <a:rPr lang="en-US" b="0" i="0" dirty="0" smtClean="0">
                <a:solidFill>
                  <a:srgbClr val="000000"/>
                </a:solidFill>
                <a:effectLst/>
                <a:latin typeface="Arial" panose="020B0604020202020204" pitchFamily="34" charset="0"/>
              </a:rPr>
              <a:t>The employees in the break room try to calm the woman who is panicking, and begin organizing themselves. The man in yellow picks up a chair. He looks apprehensive, but moves towards the door. The panicking woman moves into a corner. The man in brown stands to the side of the door, holding a fire extinguisher above his head, ready to swing. He silently mouths to the others, asking if they're ready.</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 and commit to taking the shooter down, no matter what.</a:t>
            </a:r>
          </a:p>
          <a:p>
            <a:pPr algn="l" fontAlgn="base"/>
            <a:r>
              <a:rPr lang="en-US" b="0" i="0" dirty="0" smtClean="0">
                <a:solidFill>
                  <a:srgbClr val="000000"/>
                </a:solidFill>
                <a:effectLst/>
                <a:latin typeface="Arial" panose="020B0604020202020204" pitchFamily="34" charset="0"/>
              </a:rPr>
              <a:t>The shooter enters the break room holding an assault rifle, and the employees attack. Two employees are holding coffee mugs, while the other two start to swing with the fire extinguisher and chair.</a:t>
            </a:r>
          </a:p>
          <a:p>
            <a:pPr algn="l" fontAlgn="base"/>
            <a:r>
              <a:rPr lang="en-US" b="1" i="0" dirty="0" smtClean="0">
                <a:solidFill>
                  <a:srgbClr val="000000"/>
                </a:solidFill>
                <a:effectLst/>
                <a:latin typeface="Arial" panose="020B0604020202020204" pitchFamily="34" charset="0"/>
              </a:rPr>
              <a:t>Caption:</a:t>
            </a:r>
            <a:r>
              <a:rPr lang="en-US" b="0" i="0" dirty="0" smtClean="0">
                <a:solidFill>
                  <a:srgbClr val="000000"/>
                </a:solidFill>
                <a:effectLst/>
                <a:latin typeface="Arial" panose="020B0604020202020204" pitchFamily="34" charset="0"/>
              </a:rPr>
              <a:t> FIGHT. As a last resort, and only if your life is in danger:</a:t>
            </a:r>
          </a:p>
          <a:p>
            <a:pPr algn="l" fontAlgn="base"/>
            <a:r>
              <a:rPr lang="en-US" b="0" i="0" dirty="0" smtClean="0">
                <a:solidFill>
                  <a:srgbClr val="000000"/>
                </a:solidFill>
                <a:effectLst/>
                <a:latin typeface="Arial" panose="020B0604020202020204" pitchFamily="34" charset="0"/>
              </a:rPr>
              <a:t>· Attempt to incapacitate the shooter.</a:t>
            </a:r>
          </a:p>
          <a:p>
            <a:pPr algn="l" fontAlgn="base"/>
            <a:r>
              <a:rPr lang="en-US" b="0" i="0" dirty="0" smtClean="0">
                <a:solidFill>
                  <a:srgbClr val="000000"/>
                </a:solidFill>
                <a:effectLst/>
                <a:latin typeface="Arial" panose="020B0604020202020204" pitchFamily="34" charset="0"/>
              </a:rPr>
              <a:t>· Act with physical aggression.</a:t>
            </a:r>
          </a:p>
          <a:p>
            <a:pPr algn="l" fontAlgn="base"/>
            <a:r>
              <a:rPr lang="en-US" b="0" i="0" dirty="0" smtClean="0">
                <a:solidFill>
                  <a:srgbClr val="000000"/>
                </a:solidFill>
                <a:effectLst/>
                <a:latin typeface="Arial" panose="020B0604020202020204" pitchFamily="34" charset="0"/>
              </a:rPr>
              <a:t>· Improvise weapons.</a:t>
            </a:r>
          </a:p>
          <a:p>
            <a:pPr algn="l" fontAlgn="base"/>
            <a:r>
              <a:rPr lang="en-US" b="0" i="0" dirty="0" smtClean="0">
                <a:solidFill>
                  <a:srgbClr val="000000"/>
                </a:solidFill>
                <a:effectLst/>
                <a:latin typeface="Arial" panose="020B0604020202020204" pitchFamily="34" charset="0"/>
              </a:rPr>
              <a:t>· Commit to your actions.</a:t>
            </a:r>
          </a:p>
          <a:p>
            <a:pPr algn="l" fontAlgn="base"/>
            <a:r>
              <a:rPr lang="en-US" b="0" i="0" dirty="0" smtClean="0">
                <a:solidFill>
                  <a:srgbClr val="000000"/>
                </a:solidFill>
                <a:effectLst/>
                <a:latin typeface="Arial" panose="020B0604020202020204" pitchFamily="34" charset="0"/>
              </a:rPr>
              <a:t>The tempo of the background music slows, as the camera cuts back to the exterior of a building. Three more employees exit, and the group in the mechanical area gets their attention, directing them to the hiding place.</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Try to be aware of your environment. Always have an exit plan.</a:t>
            </a:r>
          </a:p>
          <a:p>
            <a:pPr algn="l" fontAlgn="base"/>
            <a:r>
              <a:rPr lang="en-US" b="0" i="0" dirty="0" smtClean="0">
                <a:solidFill>
                  <a:srgbClr val="000000"/>
                </a:solidFill>
                <a:effectLst/>
                <a:latin typeface="Arial" panose="020B0604020202020204" pitchFamily="34" charset="0"/>
              </a:rPr>
              <a:t>The camera cuts back to the interior of the building. The police have arrived. Some are patrol officers, wearing blue uniforms. Others are part of the SWAT team, wearing camouflage fatigues and helmets. All the officers are holding assault rifles. They are entering in a tactical formation, with some officers looking forward while others check to the sides and behind them. They stay as a tight group.</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Know that in an incident like this, victims are generally chosen randomly. The event is unpredictable and may evolve quickly.</a:t>
            </a:r>
          </a:p>
          <a:p>
            <a:pPr algn="l" fontAlgn="base"/>
            <a:r>
              <a:rPr lang="en-US" b="0" i="0" dirty="0" smtClean="0">
                <a:solidFill>
                  <a:srgbClr val="000000"/>
                </a:solidFill>
                <a:effectLst/>
                <a:latin typeface="Arial" panose="020B0604020202020204" pitchFamily="34" charset="0"/>
              </a:rPr>
              <a:t>The officers begin entering offices one by one, searching for the shooter. They pass a man lying on the ground, continuing to search for the man in black.</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The first responders on the scene are not there to evacuate or tend to the injured. They are well-trained, and are there to stop the shooter.</a:t>
            </a:r>
          </a:p>
          <a:p>
            <a:pPr algn="l" fontAlgn="base"/>
            <a:r>
              <a:rPr lang="en-US" b="0" i="0" dirty="0" smtClean="0">
                <a:solidFill>
                  <a:srgbClr val="000000"/>
                </a:solidFill>
                <a:effectLst/>
                <a:latin typeface="Arial" panose="020B0604020202020204" pitchFamily="34" charset="0"/>
              </a:rPr>
              <a:t>The music changes to a more upbeat, militaristic march. The police continue to do a room-by-room search as they pass by more casualties. Officers check each stall in a bathroom before moving down another hallway.</a:t>
            </a:r>
          </a:p>
          <a:p>
            <a:pPr algn="l" fontAlgn="base"/>
            <a:r>
              <a:rPr lang="en-US" b="1" i="0" dirty="0" smtClean="0">
                <a:solidFill>
                  <a:srgbClr val="000000"/>
                </a:solidFill>
                <a:effectLst/>
                <a:latin typeface="Arial" panose="020B0604020202020204" pitchFamily="34" charset="0"/>
              </a:rPr>
              <a:t>Caption:</a:t>
            </a:r>
            <a:r>
              <a:rPr lang="en-US" b="0" i="0" dirty="0" smtClean="0">
                <a:solidFill>
                  <a:srgbClr val="000000"/>
                </a:solidFill>
                <a:effectLst/>
                <a:latin typeface="Arial" panose="020B0604020202020204" pitchFamily="34" charset="0"/>
              </a:rPr>
              <a:t> 9-1-1. When law enforcement arrives:</a:t>
            </a:r>
          </a:p>
          <a:p>
            <a:pPr algn="l" fontAlgn="base"/>
            <a:r>
              <a:rPr lang="en-US" b="0" i="0" dirty="0" smtClean="0">
                <a:solidFill>
                  <a:srgbClr val="000000"/>
                </a:solidFill>
                <a:effectLst/>
                <a:latin typeface="Arial" panose="020B0604020202020204" pitchFamily="34" charset="0"/>
              </a:rPr>
              <a:t>· Remain calm and follow instructions.</a:t>
            </a:r>
          </a:p>
          <a:p>
            <a:pPr algn="l" fontAlgn="base"/>
            <a:r>
              <a:rPr lang="en-US" b="0" i="0" dirty="0" smtClean="0">
                <a:solidFill>
                  <a:srgbClr val="000000"/>
                </a:solidFill>
                <a:effectLst/>
                <a:latin typeface="Arial" panose="020B0604020202020204" pitchFamily="34" charset="0"/>
              </a:rPr>
              <a:t>· Keep your hands visible at all times.</a:t>
            </a:r>
          </a:p>
          <a:p>
            <a:pPr algn="l" fontAlgn="base"/>
            <a:r>
              <a:rPr lang="en-US" b="0" i="0" dirty="0" smtClean="0">
                <a:solidFill>
                  <a:srgbClr val="000000"/>
                </a:solidFill>
                <a:effectLst/>
                <a:latin typeface="Arial" panose="020B0604020202020204" pitchFamily="34" charset="0"/>
              </a:rPr>
              <a:t>· Avoid pointing or yelling.</a:t>
            </a:r>
          </a:p>
          <a:p>
            <a:pPr algn="l" fontAlgn="base"/>
            <a:r>
              <a:rPr lang="en-US" b="0" i="0" dirty="0" smtClean="0">
                <a:solidFill>
                  <a:srgbClr val="000000"/>
                </a:solidFill>
                <a:effectLst/>
                <a:latin typeface="Arial" panose="020B0604020202020204" pitchFamily="34" charset="0"/>
              </a:rPr>
              <a:t>· Know that help for the injured is on its way.</a:t>
            </a:r>
          </a:p>
          <a:p>
            <a:pPr algn="l" fontAlgn="base"/>
            <a:r>
              <a:rPr lang="en-US" b="0" i="0" dirty="0" smtClean="0">
                <a:solidFill>
                  <a:srgbClr val="000000"/>
                </a:solidFill>
                <a:effectLst/>
                <a:latin typeface="Arial" panose="020B0604020202020204" pitchFamily="34" charset="0"/>
              </a:rPr>
              <a:t>The front door of the building slams open and more employees pour out. They are running with their hands in the air, palms facing forward to demonstrate that they are not holding any weapons. A man assists others as they round a bend on an exterior stairwell. We then see a shot of a fire engine parked in front of the building.</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Your actions can make a difference for your safety and survival. Be aware and be prepared.</a:t>
            </a:r>
          </a:p>
          <a:p>
            <a:pPr algn="l" fontAlgn="base"/>
            <a:r>
              <a:rPr lang="en-US" b="0" i="0" dirty="0" smtClean="0">
                <a:solidFill>
                  <a:srgbClr val="000000"/>
                </a:solidFill>
                <a:effectLst/>
                <a:latin typeface="Arial" panose="020B0604020202020204" pitchFamily="34" charset="0"/>
              </a:rPr>
              <a:t>More people leave the front door as a firefighter directs them towards a rallying point. More people are running down the exterior stairwell. As he rounds a landing, a man removes his suit jacket, but does not slow down. Other employees, including the group from the break room, are crouched on the ground by the fire engine, out of breath, but uninjured.</a:t>
            </a:r>
          </a:p>
          <a:p>
            <a:pPr algn="l" fontAlgn="base"/>
            <a:r>
              <a:rPr lang="en-US" b="1" i="0" dirty="0" smtClean="0">
                <a:solidFill>
                  <a:srgbClr val="000000"/>
                </a:solidFill>
                <a:effectLst/>
                <a:latin typeface="Arial" panose="020B0604020202020204" pitchFamily="34" charset="0"/>
              </a:rPr>
              <a:t>Narrator:</a:t>
            </a:r>
            <a:r>
              <a:rPr lang="en-US" b="0" i="0" dirty="0" smtClean="0">
                <a:solidFill>
                  <a:srgbClr val="000000"/>
                </a:solidFill>
                <a:effectLst/>
                <a:latin typeface="Arial" panose="020B0604020202020204" pitchFamily="34" charset="0"/>
              </a:rPr>
              <a:t> And if you find yourself faced with an active shooter, there are three key things you need to remember to survive: Run. Hide. Fight.</a:t>
            </a:r>
          </a:p>
          <a:p>
            <a:pPr algn="l" fontAlgn="base"/>
            <a:r>
              <a:rPr lang="en-US" b="0" i="0" dirty="0" smtClean="0">
                <a:solidFill>
                  <a:srgbClr val="000000"/>
                </a:solidFill>
                <a:effectLst/>
                <a:latin typeface="Arial" panose="020B0604020202020204" pitchFamily="34" charset="0"/>
              </a:rPr>
              <a:t>The camera pans across the employees congregated by the fire engine. Many are talking with one another. Others are on cell phones. A firefighter moves past, giving directions as the screen fades to black.</a:t>
            </a:r>
          </a:p>
          <a:p>
            <a:pPr algn="l" fontAlgn="base"/>
            <a:r>
              <a:rPr lang="en-US" b="1" i="0" dirty="0" smtClean="0">
                <a:solidFill>
                  <a:srgbClr val="000000"/>
                </a:solidFill>
                <a:effectLst/>
                <a:latin typeface="Arial" panose="020B0604020202020204" pitchFamily="34" charset="0"/>
              </a:rPr>
              <a:t>Caption:</a:t>
            </a:r>
            <a:r>
              <a:rPr lang="en-US" b="0" i="0" dirty="0" smtClean="0">
                <a:solidFill>
                  <a:srgbClr val="000000"/>
                </a:solidFill>
                <a:effectLst/>
                <a:latin typeface="Arial" panose="020B0604020202020204" pitchFamily="34" charset="0"/>
              </a:rPr>
              <a:t> "Run. Hide. Fight.: Surviving an Active Shooter Event" is a Department of Homeland Security Grant Funded Project of the Regional Catastrophic Planning Initiative. Produced by the City of Houston Mayor’s Office of Public Safety and Homeland Security. Ready Houston, </a:t>
            </a:r>
            <a:r>
              <a:rPr lang="en-US" b="0" i="0" u="none" strike="noStrike" dirty="0" smtClean="0">
                <a:solidFill>
                  <a:srgbClr val="666666"/>
                </a:solidFill>
                <a:effectLst/>
                <a:latin typeface="inherit"/>
                <a:hlinkClick r:id="rId3"/>
              </a:rPr>
              <a:t>www.readyhoustontx.gov</a:t>
            </a:r>
            <a:r>
              <a:rPr lang="en-US" b="0" i="0" dirty="0" smtClean="0">
                <a:solidFill>
                  <a:srgbClr val="000000"/>
                </a:solidFill>
                <a:effectLst/>
                <a:latin typeface="Arial" panose="020B0604020202020204" pitchFamily="34" charset="0"/>
              </a:rPr>
              <a:t>.</a:t>
            </a:r>
          </a:p>
          <a:p>
            <a:pPr algn="l" fontAlgn="base"/>
            <a:r>
              <a:rPr lang="en-US" b="0" i="0" dirty="0" smtClean="0">
                <a:solidFill>
                  <a:srgbClr val="000000"/>
                </a:solidFill>
                <a:effectLst/>
                <a:latin typeface="Arial" panose="020B0604020202020204" pitchFamily="34" charset="0"/>
              </a:rPr>
              <a:t>Caption: For more information: </a:t>
            </a:r>
            <a:r>
              <a:rPr lang="en-US" b="0" i="0" u="none" strike="noStrike" dirty="0" smtClean="0">
                <a:solidFill>
                  <a:srgbClr val="666666"/>
                </a:solidFill>
                <a:effectLst/>
                <a:latin typeface="inherit"/>
                <a:hlinkClick r:id="rId3"/>
              </a:rPr>
              <a:t>www.readyhoustontx.gov</a:t>
            </a:r>
            <a:r>
              <a:rPr lang="en-US" b="0" i="0" dirty="0" smtClean="0">
                <a:solidFill>
                  <a:srgbClr val="000000"/>
                </a:solidFill>
                <a:effectLst/>
                <a:latin typeface="Arial" panose="020B0604020202020204" pitchFamily="34" charset="0"/>
              </a:rPr>
              <a:t>.</a:t>
            </a:r>
          </a:p>
          <a:p>
            <a:pPr algn="l" fontAlgn="base"/>
            <a:r>
              <a:rPr lang="en-US" b="0" i="0" dirty="0" smtClean="0">
                <a:solidFill>
                  <a:srgbClr val="000000"/>
                </a:solidFill>
                <a:effectLst/>
                <a:latin typeface="Arial" panose="020B0604020202020204" pitchFamily="34" charset="0"/>
              </a:rPr>
              <a:t>Screen fades to black.</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7</a:t>
            </a:fld>
            <a:endParaRPr lang="en-US"/>
          </a:p>
        </p:txBody>
      </p:sp>
    </p:spTree>
    <p:extLst>
      <p:ext uri="{BB962C8B-B14F-4D97-AF65-F5344CB8AC3E}">
        <p14:creationId xmlns:p14="http://schemas.microsoft.com/office/powerpoint/2010/main" val="391180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2662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7BB033E8-AF0C-4F57-88EB-1EB2AC1C3CD9}" type="slidenum">
              <a:rPr lang="en-US" altLang="en-US" sz="1300" smtClean="0"/>
              <a:pPr>
                <a:spcBef>
                  <a:spcPct val="0"/>
                </a:spcBef>
              </a:pPr>
              <a:t>8</a:t>
            </a:fld>
            <a:endParaRPr lang="en-US" altLang="en-US" sz="1300" smtClean="0"/>
          </a:p>
        </p:txBody>
      </p:sp>
      <p:sp>
        <p:nvSpPr>
          <p:cNvPr id="26629"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5080">
              <a:lnSpc>
                <a:spcPct val="143600"/>
              </a:lnSpc>
              <a:spcBef>
                <a:spcPts val="790"/>
              </a:spcBef>
            </a:pPr>
            <a:r>
              <a:rPr lang="en-US" sz="1100" spc="-5" dirty="0" smtClean="0">
                <a:latin typeface="Arial"/>
                <a:cs typeface="Arial"/>
              </a:rPr>
              <a:t>The first recommended action is to run. If there is an accessible escape path, attempt to  evacuate the</a:t>
            </a:r>
            <a:r>
              <a:rPr lang="en-US" sz="1100" spc="-60" dirty="0" smtClean="0">
                <a:latin typeface="Arial"/>
                <a:cs typeface="Arial"/>
              </a:rPr>
              <a:t> </a:t>
            </a:r>
            <a:r>
              <a:rPr lang="en-US" sz="1100" spc="-5" dirty="0" smtClean="0">
                <a:latin typeface="Arial"/>
                <a:cs typeface="Arial"/>
              </a:rPr>
              <a:t>premises.</a:t>
            </a:r>
            <a:endParaRPr lang="en-US" sz="1100" dirty="0" smtClean="0">
              <a:latin typeface="Arial"/>
              <a:cs typeface="Arial"/>
            </a:endParaRPr>
          </a:p>
          <a:p>
            <a:pPr marL="12700">
              <a:lnSpc>
                <a:spcPct val="100000"/>
              </a:lnSpc>
              <a:spcBef>
                <a:spcPts val="575"/>
              </a:spcBef>
            </a:pPr>
            <a:r>
              <a:rPr lang="en-US" sz="1100" spc="-5" dirty="0" smtClean="0">
                <a:latin typeface="Arial"/>
                <a:cs typeface="Arial"/>
              </a:rPr>
              <a:t>When</a:t>
            </a:r>
            <a:r>
              <a:rPr lang="en-US" sz="1100" spc="-70" dirty="0" smtClean="0">
                <a:latin typeface="Arial"/>
                <a:cs typeface="Arial"/>
              </a:rPr>
              <a:t> </a:t>
            </a:r>
            <a:r>
              <a:rPr lang="en-US" sz="1100" spc="-5" dirty="0" smtClean="0">
                <a:latin typeface="Arial"/>
                <a:cs typeface="Arial"/>
              </a:rPr>
              <a:t>running:</a:t>
            </a:r>
            <a:endParaRPr lang="en-US" sz="1100" dirty="0" smtClean="0">
              <a:latin typeface="Arial"/>
              <a:cs typeface="Arial"/>
            </a:endParaRPr>
          </a:p>
          <a:p>
            <a:pPr>
              <a:lnSpc>
                <a:spcPct val="100000"/>
              </a:lnSpc>
              <a:spcBef>
                <a:spcPts val="19"/>
              </a:spcBef>
            </a:pPr>
            <a:endParaRPr lang="en-US" sz="1100" dirty="0" smtClean="0">
              <a:latin typeface="Times New Roman"/>
              <a:cs typeface="Times New Roman"/>
            </a:endParaRPr>
          </a:p>
          <a:p>
            <a:pPr marL="241300" indent="-228600">
              <a:lnSpc>
                <a:spcPct val="100000"/>
              </a:lnSpc>
              <a:buFont typeface="Symbol"/>
              <a:buChar char=""/>
              <a:tabLst>
                <a:tab pos="241935" algn="l"/>
              </a:tabLst>
            </a:pPr>
            <a:r>
              <a:rPr lang="en-US" sz="1100" spc="-10" dirty="0" smtClean="0">
                <a:latin typeface="Arial"/>
                <a:cs typeface="Arial"/>
              </a:rPr>
              <a:t>Have </a:t>
            </a:r>
            <a:r>
              <a:rPr lang="en-US" sz="1100" spc="-5" dirty="0" smtClean="0">
                <a:latin typeface="Arial"/>
                <a:cs typeface="Arial"/>
              </a:rPr>
              <a:t>an escape route and plan in</a:t>
            </a:r>
            <a:r>
              <a:rPr lang="en-US" sz="1100" spc="5" dirty="0" smtClean="0">
                <a:latin typeface="Arial"/>
                <a:cs typeface="Arial"/>
              </a:rPr>
              <a:t> </a:t>
            </a:r>
            <a:r>
              <a:rPr lang="en-US" sz="1100" spc="-5" dirty="0" smtClean="0">
                <a:latin typeface="Arial"/>
                <a:cs typeface="Arial"/>
              </a:rPr>
              <a:t>mind.</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5" dirty="0" smtClean="0">
                <a:latin typeface="Arial"/>
                <a:cs typeface="Arial"/>
              </a:rPr>
              <a:t>Leave your belongings</a:t>
            </a:r>
            <a:r>
              <a:rPr lang="en-US" sz="1100" spc="-10" dirty="0" smtClean="0">
                <a:latin typeface="Arial"/>
                <a:cs typeface="Arial"/>
              </a:rPr>
              <a:t> behind.</a:t>
            </a:r>
            <a:endParaRPr lang="en-US" sz="1100" dirty="0" smtClean="0">
              <a:latin typeface="Arial"/>
              <a:cs typeface="Arial"/>
            </a:endParaRPr>
          </a:p>
          <a:p>
            <a:pPr marL="241300" indent="-228600">
              <a:lnSpc>
                <a:spcPct val="100000"/>
              </a:lnSpc>
              <a:spcBef>
                <a:spcPts val="10"/>
              </a:spcBef>
              <a:buFont typeface="Symbol"/>
              <a:buChar char=""/>
              <a:tabLst>
                <a:tab pos="241935" algn="l"/>
              </a:tabLst>
            </a:pPr>
            <a:r>
              <a:rPr lang="en-US" sz="1100" spc="-5" dirty="0" smtClean="0">
                <a:latin typeface="Arial"/>
                <a:cs typeface="Arial"/>
              </a:rPr>
              <a:t>Help </a:t>
            </a:r>
            <a:r>
              <a:rPr lang="en-US" sz="1100" dirty="0" smtClean="0">
                <a:latin typeface="Arial"/>
                <a:cs typeface="Arial"/>
              </a:rPr>
              <a:t>others </a:t>
            </a:r>
            <a:r>
              <a:rPr lang="en-US" sz="1100" spc="-5" dirty="0" smtClean="0">
                <a:latin typeface="Arial"/>
                <a:cs typeface="Arial"/>
              </a:rPr>
              <a:t>escape, </a:t>
            </a:r>
            <a:r>
              <a:rPr lang="en-US" sz="1100" spc="-10" dirty="0" smtClean="0">
                <a:latin typeface="Arial"/>
                <a:cs typeface="Arial"/>
              </a:rPr>
              <a:t>if</a:t>
            </a:r>
            <a:r>
              <a:rPr lang="en-US" sz="1100" spc="-55" dirty="0" smtClean="0">
                <a:latin typeface="Arial"/>
                <a:cs typeface="Arial"/>
              </a:rPr>
              <a:t> </a:t>
            </a:r>
            <a:r>
              <a:rPr lang="en-US" sz="1100" spc="-5" dirty="0" smtClean="0">
                <a:latin typeface="Arial"/>
                <a:cs typeface="Arial"/>
              </a:rPr>
              <a:t>possible.</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5" dirty="0" smtClean="0">
                <a:latin typeface="Arial"/>
                <a:cs typeface="Arial"/>
              </a:rPr>
              <a:t>Evacuate regardless </a:t>
            </a:r>
            <a:r>
              <a:rPr lang="en-US" sz="1100" spc="-10" dirty="0" smtClean="0">
                <a:latin typeface="Arial"/>
                <a:cs typeface="Arial"/>
              </a:rPr>
              <a:t>of </a:t>
            </a:r>
            <a:r>
              <a:rPr lang="en-US" sz="1100" spc="-5" dirty="0" smtClean="0">
                <a:latin typeface="Arial"/>
                <a:cs typeface="Arial"/>
              </a:rPr>
              <a:t>whether others agree </a:t>
            </a:r>
            <a:r>
              <a:rPr lang="en-US" sz="1100" dirty="0" smtClean="0">
                <a:latin typeface="Arial"/>
                <a:cs typeface="Arial"/>
              </a:rPr>
              <a:t>to</a:t>
            </a:r>
            <a:r>
              <a:rPr lang="en-US" sz="1100" spc="50" dirty="0" smtClean="0">
                <a:latin typeface="Arial"/>
                <a:cs typeface="Arial"/>
              </a:rPr>
              <a:t> </a:t>
            </a:r>
            <a:r>
              <a:rPr lang="en-US" sz="1100" spc="-5" dirty="0" smtClean="0">
                <a:latin typeface="Arial"/>
                <a:cs typeface="Arial"/>
              </a:rPr>
              <a:t>follow.</a:t>
            </a:r>
            <a:endParaRPr lang="en-US" sz="1100" dirty="0" smtClean="0">
              <a:latin typeface="Arial"/>
              <a:cs typeface="Arial"/>
            </a:endParaRPr>
          </a:p>
          <a:p>
            <a:pPr marL="241935" indent="-229235">
              <a:lnSpc>
                <a:spcPct val="100000"/>
              </a:lnSpc>
              <a:spcBef>
                <a:spcPts val="20"/>
              </a:spcBef>
              <a:buFont typeface="Symbol"/>
              <a:buChar char=""/>
              <a:tabLst>
                <a:tab pos="241935" algn="l"/>
              </a:tabLst>
            </a:pPr>
            <a:r>
              <a:rPr lang="en-US" sz="1100" dirty="0" smtClean="0">
                <a:latin typeface="Arial"/>
                <a:cs typeface="Arial"/>
              </a:rPr>
              <a:t>Warn </a:t>
            </a:r>
            <a:r>
              <a:rPr lang="en-US" sz="1100" spc="-5" dirty="0" smtClean="0">
                <a:latin typeface="Arial"/>
                <a:cs typeface="Arial"/>
              </a:rPr>
              <a:t>individuals not </a:t>
            </a:r>
            <a:r>
              <a:rPr lang="en-US" sz="1100" dirty="0" smtClean="0">
                <a:latin typeface="Arial"/>
                <a:cs typeface="Arial"/>
              </a:rPr>
              <a:t>to </a:t>
            </a:r>
            <a:r>
              <a:rPr lang="en-US" sz="1100" spc="-5" dirty="0" smtClean="0">
                <a:latin typeface="Arial"/>
                <a:cs typeface="Arial"/>
              </a:rPr>
              <a:t>enter an area where </a:t>
            </a:r>
            <a:r>
              <a:rPr lang="en-US" sz="1100" dirty="0" smtClean="0">
                <a:latin typeface="Arial"/>
                <a:cs typeface="Arial"/>
              </a:rPr>
              <a:t>the </a:t>
            </a:r>
            <a:r>
              <a:rPr lang="en-US" sz="1100" spc="-5" dirty="0" smtClean="0">
                <a:latin typeface="Arial"/>
                <a:cs typeface="Arial"/>
              </a:rPr>
              <a:t>active shooter </a:t>
            </a:r>
            <a:r>
              <a:rPr lang="en-US" sz="1100" dirty="0" smtClean="0">
                <a:latin typeface="Arial"/>
                <a:cs typeface="Arial"/>
              </a:rPr>
              <a:t>may</a:t>
            </a:r>
            <a:r>
              <a:rPr lang="en-US" sz="1100" spc="20" dirty="0" smtClean="0">
                <a:latin typeface="Arial"/>
                <a:cs typeface="Arial"/>
              </a:rPr>
              <a:t> </a:t>
            </a:r>
            <a:r>
              <a:rPr lang="en-US" sz="1100" spc="-5" dirty="0" smtClean="0">
                <a:latin typeface="Arial"/>
                <a:cs typeface="Arial"/>
              </a:rPr>
              <a:t>be.</a:t>
            </a:r>
            <a:endParaRPr lang="en-US" sz="1100" dirty="0" smtClean="0">
              <a:latin typeface="Arial"/>
              <a:cs typeface="Arial"/>
            </a:endParaRPr>
          </a:p>
          <a:p>
            <a:pPr marL="241935" indent="-229235">
              <a:lnSpc>
                <a:spcPct val="100000"/>
              </a:lnSpc>
              <a:spcBef>
                <a:spcPts val="10"/>
              </a:spcBef>
              <a:buFont typeface="Symbol"/>
              <a:buChar char=""/>
              <a:tabLst>
                <a:tab pos="241935" algn="l"/>
              </a:tabLst>
            </a:pPr>
            <a:r>
              <a:rPr lang="en-US" sz="1100" spc="-5" dirty="0" smtClean="0">
                <a:latin typeface="Arial"/>
                <a:cs typeface="Arial"/>
              </a:rPr>
              <a:t>Prevent individuals </a:t>
            </a:r>
            <a:r>
              <a:rPr lang="en-US" sz="1100" dirty="0" smtClean="0">
                <a:latin typeface="Arial"/>
                <a:cs typeface="Arial"/>
              </a:rPr>
              <a:t>from </a:t>
            </a:r>
            <a:r>
              <a:rPr lang="en-US" sz="1100" spc="-5" dirty="0" smtClean="0">
                <a:latin typeface="Arial"/>
                <a:cs typeface="Arial"/>
              </a:rPr>
              <a:t>entering an area where the active shooter </a:t>
            </a:r>
            <a:r>
              <a:rPr lang="en-US" sz="1100" dirty="0" smtClean="0">
                <a:latin typeface="Arial"/>
                <a:cs typeface="Arial"/>
              </a:rPr>
              <a:t>may</a:t>
            </a:r>
            <a:r>
              <a:rPr lang="en-US" sz="1100" spc="55" dirty="0" smtClean="0">
                <a:latin typeface="Arial"/>
                <a:cs typeface="Arial"/>
              </a:rPr>
              <a:t> </a:t>
            </a:r>
            <a:r>
              <a:rPr lang="en-US" sz="1100" spc="-10" dirty="0" smtClean="0">
                <a:latin typeface="Arial"/>
                <a:cs typeface="Arial"/>
              </a:rPr>
              <a:t>be.</a:t>
            </a:r>
            <a:endParaRPr lang="en-US" sz="1100" dirty="0" smtClean="0">
              <a:latin typeface="Arial"/>
              <a:cs typeface="Arial"/>
            </a:endParaRPr>
          </a:p>
          <a:p>
            <a:pPr>
              <a:lnSpc>
                <a:spcPct val="100000"/>
              </a:lnSpc>
              <a:spcBef>
                <a:spcPts val="4"/>
              </a:spcBef>
            </a:pPr>
            <a:endParaRPr lang="en-US" sz="1050" dirty="0" smtClean="0">
              <a:latin typeface="Times New Roman"/>
              <a:cs typeface="Times New Roman"/>
            </a:endParaRPr>
          </a:p>
          <a:p>
            <a:pPr marL="13335">
              <a:lnSpc>
                <a:spcPct val="100000"/>
              </a:lnSpc>
            </a:pPr>
            <a:r>
              <a:rPr lang="en-US" sz="1100" spc="-5" dirty="0" smtClean="0">
                <a:latin typeface="Arial"/>
                <a:cs typeface="Arial"/>
              </a:rPr>
              <a:t>(Continued on </a:t>
            </a:r>
            <a:r>
              <a:rPr lang="en-US" sz="1100" dirty="0" smtClean="0">
                <a:latin typeface="Arial"/>
                <a:cs typeface="Arial"/>
              </a:rPr>
              <a:t>the </a:t>
            </a:r>
            <a:r>
              <a:rPr lang="en-US" sz="1100" spc="-5" dirty="0" smtClean="0">
                <a:latin typeface="Arial"/>
                <a:cs typeface="Arial"/>
              </a:rPr>
              <a:t>following</a:t>
            </a:r>
            <a:r>
              <a:rPr lang="en-US" sz="1100" spc="-40" dirty="0" smtClean="0">
                <a:latin typeface="Arial"/>
                <a:cs typeface="Arial"/>
              </a:rPr>
              <a:t> </a:t>
            </a:r>
            <a:r>
              <a:rPr lang="en-US" sz="1100" spc="-5" dirty="0" smtClean="0">
                <a:latin typeface="Arial"/>
                <a:cs typeface="Arial"/>
              </a:rPr>
              <a:t>page.)</a:t>
            </a:r>
            <a:endParaRPr lang="en-US" sz="1100" dirty="0" smtClean="0">
              <a:latin typeface="Arial"/>
              <a:cs typeface="Arial"/>
            </a:endParaRPr>
          </a:p>
          <a:p>
            <a:pPr lvl="1" eaLnBrk="1" hangingPunct="1">
              <a:spcBef>
                <a:spcPct val="0"/>
              </a:spcBef>
            </a:pPr>
            <a:endParaRPr lang="en-US" altLang="en-US" dirty="0" smtClean="0">
              <a:latin typeface="Arial" panose="020B0604020202020204" pitchFamily="34" charset="0"/>
              <a:cs typeface="Arial" panose="020B0604020202020204" pitchFamily="34" charset="0"/>
            </a:endParaRPr>
          </a:p>
        </p:txBody>
      </p:sp>
      <p:sp>
        <p:nvSpPr>
          <p:cNvPr id="26630"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378621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2867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C8D84D52-D500-4E59-90B3-BD038B1C9745}" type="slidenum">
              <a:rPr lang="en-US" altLang="en-US" sz="1300" smtClean="0"/>
              <a:pPr>
                <a:spcBef>
                  <a:spcPct val="0"/>
                </a:spcBef>
              </a:pPr>
              <a:t>9</a:t>
            </a:fld>
            <a:endParaRPr lang="en-US" altLang="en-US" sz="1300" smtClean="0"/>
          </a:p>
        </p:txBody>
      </p:sp>
      <p:sp>
        <p:nvSpPr>
          <p:cNvPr id="28677"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a:lnSpc>
                <a:spcPct val="100000"/>
              </a:lnSpc>
            </a:pPr>
            <a:r>
              <a:rPr lang="en-US" sz="1100" spc="10" dirty="0" smtClean="0">
                <a:latin typeface="Arial"/>
                <a:cs typeface="Arial"/>
              </a:rPr>
              <a:t>When </a:t>
            </a:r>
            <a:r>
              <a:rPr lang="en-US" sz="1100" spc="-5" dirty="0" smtClean="0">
                <a:latin typeface="Arial"/>
                <a:cs typeface="Arial"/>
              </a:rPr>
              <a:t>running</a:t>
            </a:r>
            <a:r>
              <a:rPr lang="en-US" sz="1100" spc="-60" dirty="0" smtClean="0">
                <a:latin typeface="Arial"/>
                <a:cs typeface="Arial"/>
              </a:rPr>
              <a:t> </a:t>
            </a:r>
            <a:r>
              <a:rPr lang="en-US" sz="1100" spc="-5" dirty="0" smtClean="0">
                <a:latin typeface="Arial"/>
                <a:cs typeface="Arial"/>
              </a:rPr>
              <a:t>(continued):</a:t>
            </a:r>
            <a:endParaRPr lang="en-US" sz="1100" dirty="0" smtClean="0">
              <a:latin typeface="Arial"/>
              <a:cs typeface="Arial"/>
            </a:endParaRPr>
          </a:p>
          <a:p>
            <a:pPr>
              <a:lnSpc>
                <a:spcPct val="100000"/>
              </a:lnSpc>
              <a:spcBef>
                <a:spcPts val="19"/>
              </a:spcBef>
            </a:pPr>
            <a:endParaRPr lang="en-US" sz="1100" dirty="0" smtClean="0">
              <a:latin typeface="Times New Roman"/>
              <a:cs typeface="Times New Roman"/>
            </a:endParaRPr>
          </a:p>
          <a:p>
            <a:pPr marL="241300" indent="-228600">
              <a:lnSpc>
                <a:spcPct val="100000"/>
              </a:lnSpc>
              <a:buFont typeface="Symbol"/>
              <a:buChar char=""/>
              <a:tabLst>
                <a:tab pos="241935" algn="l"/>
              </a:tabLst>
            </a:pPr>
            <a:r>
              <a:rPr lang="en-US" sz="1100" spc="-5" dirty="0" smtClean="0">
                <a:latin typeface="Arial"/>
                <a:cs typeface="Arial"/>
              </a:rPr>
              <a:t>Do not attempt </a:t>
            </a:r>
            <a:r>
              <a:rPr lang="en-US" sz="1100" dirty="0" smtClean="0">
                <a:latin typeface="Arial"/>
                <a:cs typeface="Arial"/>
              </a:rPr>
              <a:t>to </a:t>
            </a:r>
            <a:r>
              <a:rPr lang="en-US" sz="1100" spc="-5" dirty="0" smtClean="0">
                <a:latin typeface="Arial"/>
                <a:cs typeface="Arial"/>
              </a:rPr>
              <a:t>move wounded</a:t>
            </a:r>
            <a:r>
              <a:rPr lang="en-US" sz="1100" spc="-40" dirty="0" smtClean="0">
                <a:latin typeface="Arial"/>
                <a:cs typeface="Arial"/>
              </a:rPr>
              <a:t> </a:t>
            </a:r>
            <a:r>
              <a:rPr lang="en-US" sz="1100" spc="-5" dirty="0" smtClean="0">
                <a:latin typeface="Arial"/>
                <a:cs typeface="Arial"/>
              </a:rPr>
              <a:t>people.</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5" dirty="0" smtClean="0">
                <a:latin typeface="Arial"/>
                <a:cs typeface="Arial"/>
              </a:rPr>
              <a:t>Keep your hands</a:t>
            </a:r>
            <a:r>
              <a:rPr lang="en-US" sz="1100" spc="-15" dirty="0" smtClean="0">
                <a:latin typeface="Arial"/>
                <a:cs typeface="Arial"/>
              </a:rPr>
              <a:t> </a:t>
            </a:r>
            <a:r>
              <a:rPr lang="en-US" sz="1100" spc="-10" dirty="0" smtClean="0">
                <a:latin typeface="Arial"/>
                <a:cs typeface="Arial"/>
              </a:rPr>
              <a:t>visible.</a:t>
            </a:r>
            <a:endParaRPr lang="en-US" sz="1100" dirty="0" smtClean="0">
              <a:latin typeface="Arial"/>
              <a:cs typeface="Arial"/>
            </a:endParaRPr>
          </a:p>
          <a:p>
            <a:pPr marL="241300" indent="-228600">
              <a:lnSpc>
                <a:spcPct val="100000"/>
              </a:lnSpc>
              <a:spcBef>
                <a:spcPts val="10"/>
              </a:spcBef>
              <a:buFont typeface="Symbol"/>
              <a:buChar char=""/>
              <a:tabLst>
                <a:tab pos="241935" algn="l"/>
              </a:tabLst>
            </a:pPr>
            <a:r>
              <a:rPr lang="en-US" sz="1100" spc="-5" dirty="0" smtClean="0">
                <a:latin typeface="Arial"/>
                <a:cs typeface="Arial"/>
              </a:rPr>
              <a:t>Follow </a:t>
            </a:r>
            <a:r>
              <a:rPr lang="en-US" sz="1100" dirty="0" smtClean="0">
                <a:latin typeface="Arial"/>
                <a:cs typeface="Arial"/>
              </a:rPr>
              <a:t>the </a:t>
            </a:r>
            <a:r>
              <a:rPr lang="en-US" sz="1100" spc="-5" dirty="0" smtClean="0">
                <a:latin typeface="Arial"/>
                <a:cs typeface="Arial"/>
              </a:rPr>
              <a:t>instructions </a:t>
            </a:r>
            <a:r>
              <a:rPr lang="en-US" sz="1100" spc="-10" dirty="0" smtClean="0">
                <a:latin typeface="Arial"/>
                <a:cs typeface="Arial"/>
              </a:rPr>
              <a:t>of </a:t>
            </a:r>
            <a:r>
              <a:rPr lang="en-US" sz="1100" spc="-5" dirty="0" smtClean="0">
                <a:latin typeface="Arial"/>
                <a:cs typeface="Arial"/>
              </a:rPr>
              <a:t>any police</a:t>
            </a:r>
            <a:r>
              <a:rPr lang="en-US" sz="1100" spc="25" dirty="0" smtClean="0">
                <a:latin typeface="Arial"/>
                <a:cs typeface="Arial"/>
              </a:rPr>
              <a:t> </a:t>
            </a:r>
            <a:r>
              <a:rPr lang="en-US" sz="1100" spc="-5" dirty="0" smtClean="0">
                <a:latin typeface="Arial"/>
                <a:cs typeface="Arial"/>
              </a:rPr>
              <a:t>officers.</a:t>
            </a:r>
            <a:endParaRPr lang="en-US" sz="1100" dirty="0" smtClean="0">
              <a:latin typeface="Arial"/>
              <a:cs typeface="Arial"/>
            </a:endParaRPr>
          </a:p>
          <a:p>
            <a:pPr marL="241300" indent="-228600">
              <a:lnSpc>
                <a:spcPct val="100000"/>
              </a:lnSpc>
              <a:spcBef>
                <a:spcPts val="20"/>
              </a:spcBef>
              <a:buFont typeface="Symbol"/>
              <a:buChar char=""/>
              <a:tabLst>
                <a:tab pos="241935" algn="l"/>
              </a:tabLst>
            </a:pPr>
            <a:r>
              <a:rPr lang="en-US" sz="1100" spc="-5" dirty="0" smtClean="0">
                <a:latin typeface="Arial"/>
                <a:cs typeface="Arial"/>
              </a:rPr>
              <a:t>Call 911 </a:t>
            </a:r>
            <a:r>
              <a:rPr lang="en-US" sz="1100" spc="-10" dirty="0" smtClean="0">
                <a:latin typeface="Arial"/>
                <a:cs typeface="Arial"/>
              </a:rPr>
              <a:t>when </a:t>
            </a:r>
            <a:r>
              <a:rPr lang="en-US" sz="1100" spc="-5" dirty="0" smtClean="0">
                <a:latin typeface="Arial"/>
                <a:cs typeface="Arial"/>
              </a:rPr>
              <a:t>it is </a:t>
            </a:r>
            <a:r>
              <a:rPr lang="en-US" sz="1100" dirty="0" smtClean="0">
                <a:latin typeface="Arial"/>
                <a:cs typeface="Arial"/>
              </a:rPr>
              <a:t>safe </a:t>
            </a:r>
            <a:r>
              <a:rPr lang="en-US" sz="1100" spc="-5" dirty="0" smtClean="0">
                <a:latin typeface="Arial"/>
                <a:cs typeface="Arial"/>
              </a:rPr>
              <a:t>to do</a:t>
            </a:r>
            <a:r>
              <a:rPr lang="en-US" sz="1100" dirty="0" smtClean="0">
                <a:latin typeface="Arial"/>
                <a:cs typeface="Arial"/>
              </a:rPr>
              <a:t> </a:t>
            </a:r>
            <a:r>
              <a:rPr lang="en-US" sz="1100" spc="-5" dirty="0" smtClean="0">
                <a:latin typeface="Arial"/>
                <a:cs typeface="Arial"/>
              </a:rPr>
              <a:t>so.</a:t>
            </a:r>
            <a:endParaRPr lang="en-US" sz="1100" dirty="0" smtClean="0">
              <a:latin typeface="Arial"/>
              <a:cs typeface="Arial"/>
            </a:endParaRPr>
          </a:p>
          <a:p>
            <a:pPr>
              <a:lnSpc>
                <a:spcPct val="100000"/>
              </a:lnSpc>
              <a:spcBef>
                <a:spcPts val="26"/>
              </a:spcBef>
            </a:pPr>
            <a:endParaRPr lang="en-US" sz="1100" dirty="0" smtClean="0">
              <a:latin typeface="Times New Roman"/>
              <a:cs typeface="Times New Roman"/>
            </a:endParaRPr>
          </a:p>
          <a:p>
            <a:pPr marL="12700" marR="5080">
              <a:lnSpc>
                <a:spcPts val="1260"/>
              </a:lnSpc>
            </a:pPr>
            <a:r>
              <a:rPr lang="en-US" sz="1100" b="1" dirty="0" smtClean="0">
                <a:latin typeface="Arial"/>
                <a:cs typeface="Arial"/>
              </a:rPr>
              <a:t>Why do </a:t>
            </a:r>
            <a:r>
              <a:rPr lang="en-US" sz="1100" b="1" spc="-5" dirty="0" smtClean="0">
                <a:latin typeface="Arial"/>
                <a:cs typeface="Arial"/>
              </a:rPr>
              <a:t>police officers need </a:t>
            </a:r>
            <a:r>
              <a:rPr lang="en-US" sz="1100" b="1" dirty="0" smtClean="0">
                <a:latin typeface="Arial"/>
                <a:cs typeface="Arial"/>
              </a:rPr>
              <a:t>to </a:t>
            </a:r>
            <a:r>
              <a:rPr lang="en-US" sz="1100" b="1" spc="-5" dirty="0" smtClean="0">
                <a:latin typeface="Arial"/>
                <a:cs typeface="Arial"/>
              </a:rPr>
              <a:t>see </a:t>
            </a:r>
            <a:r>
              <a:rPr lang="en-US" sz="1100" b="1" spc="-10" dirty="0" smtClean="0">
                <a:latin typeface="Arial"/>
                <a:cs typeface="Arial"/>
              </a:rPr>
              <a:t>your </a:t>
            </a:r>
            <a:r>
              <a:rPr lang="en-US" sz="1100" b="1" spc="-5" dirty="0" smtClean="0">
                <a:latin typeface="Arial"/>
                <a:cs typeface="Arial"/>
              </a:rPr>
              <a:t>hands </a:t>
            </a:r>
            <a:r>
              <a:rPr lang="en-US" sz="1100" b="1" dirty="0" smtClean="0">
                <a:latin typeface="Arial"/>
                <a:cs typeface="Arial"/>
              </a:rPr>
              <a:t>when </a:t>
            </a:r>
            <a:r>
              <a:rPr lang="en-US" sz="1100" b="1" spc="-10" dirty="0" smtClean="0">
                <a:latin typeface="Arial"/>
                <a:cs typeface="Arial"/>
              </a:rPr>
              <a:t>you </a:t>
            </a:r>
            <a:r>
              <a:rPr lang="en-US" sz="1100" b="1" dirty="0" smtClean="0">
                <a:latin typeface="Arial"/>
                <a:cs typeface="Arial"/>
              </a:rPr>
              <a:t>exit the </a:t>
            </a:r>
            <a:r>
              <a:rPr lang="en-US" sz="1100" b="1" spc="-5" dirty="0" smtClean="0">
                <a:latin typeface="Arial"/>
                <a:cs typeface="Arial"/>
              </a:rPr>
              <a:t>premises </a:t>
            </a:r>
            <a:r>
              <a:rPr lang="en-US" sz="1100" b="1" dirty="0" smtClean="0">
                <a:latin typeface="Arial"/>
                <a:cs typeface="Arial"/>
              </a:rPr>
              <a:t>in </a:t>
            </a:r>
            <a:r>
              <a:rPr lang="en-US" sz="1100" b="1" spc="-5" dirty="0" smtClean="0">
                <a:latin typeface="Arial"/>
                <a:cs typeface="Arial"/>
              </a:rPr>
              <a:t>an </a:t>
            </a:r>
            <a:r>
              <a:rPr lang="en-US" sz="1100" b="1" spc="-10" dirty="0" smtClean="0">
                <a:latin typeface="Arial"/>
                <a:cs typeface="Arial"/>
              </a:rPr>
              <a:t>active  </a:t>
            </a:r>
            <a:r>
              <a:rPr lang="en-US" sz="1100" b="1" spc="-5" dirty="0" smtClean="0">
                <a:latin typeface="Arial"/>
                <a:cs typeface="Arial"/>
              </a:rPr>
              <a:t>shooter</a:t>
            </a:r>
            <a:r>
              <a:rPr lang="en-US" sz="1100" b="1" spc="-45" dirty="0" smtClean="0">
                <a:latin typeface="Arial"/>
                <a:cs typeface="Arial"/>
              </a:rPr>
              <a:t> </a:t>
            </a:r>
            <a:r>
              <a:rPr lang="en-US" sz="1100" b="1" spc="-5" dirty="0" smtClean="0">
                <a:latin typeface="Arial"/>
                <a:cs typeface="Arial"/>
              </a:rPr>
              <a:t>situation?</a:t>
            </a:r>
            <a:endParaRPr lang="en-US" sz="1100" dirty="0" smtClean="0">
              <a:latin typeface="Arial"/>
              <a:cs typeface="Arial"/>
            </a:endParaRPr>
          </a:p>
        </p:txBody>
      </p:sp>
      <p:sp>
        <p:nvSpPr>
          <p:cNvPr id="28678"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56785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pic>
        <p:nvPicPr>
          <p:cNvPr id="4" name="Picture 7" descr="PPbkgFEMA_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gray">
          <a:xfrm>
            <a:off x="8331200" y="5969000"/>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anose="020B0604030504040204" pitchFamily="34" charset="0"/>
                <a:cs typeface="Arial" panose="020B0604020202020204" pitchFamily="34" charset="0"/>
              </a:defRPr>
            </a:lvl1pPr>
            <a:lvl2pPr marL="742950" indent="-285750" eaLnBrk="0" hangingPunct="0">
              <a:defRPr sz="2600">
                <a:solidFill>
                  <a:schemeClr val="tx1"/>
                </a:solidFill>
                <a:latin typeface="Tahoma" panose="020B0604030504040204" pitchFamily="34" charset="0"/>
                <a:cs typeface="Arial" panose="020B0604020202020204" pitchFamily="34" charset="0"/>
              </a:defRPr>
            </a:lvl2pPr>
            <a:lvl3pPr marL="1143000" indent="-228600" eaLnBrk="0" hangingPunct="0">
              <a:defRPr sz="2600">
                <a:solidFill>
                  <a:schemeClr val="tx1"/>
                </a:solidFill>
                <a:latin typeface="Tahoma" panose="020B0604030504040204" pitchFamily="34" charset="0"/>
                <a:cs typeface="Arial" panose="020B0604020202020204" pitchFamily="34" charset="0"/>
              </a:defRPr>
            </a:lvl3pPr>
            <a:lvl4pPr marL="1600200" indent="-228600" eaLnBrk="0" hangingPunct="0">
              <a:defRPr sz="2600">
                <a:solidFill>
                  <a:schemeClr val="tx1"/>
                </a:solidFill>
                <a:latin typeface="Tahoma" panose="020B0604030504040204" pitchFamily="34" charset="0"/>
                <a:cs typeface="Arial" panose="020B0604020202020204" pitchFamily="34" charset="0"/>
              </a:defRPr>
            </a:lvl4pPr>
            <a:lvl5pPr marL="2057400" indent="-228600" eaLnBrk="0" hangingPunct="0">
              <a:defRPr sz="2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9pPr>
          </a:lstStyle>
          <a:p>
            <a:pPr algn="r" eaLnBrk="1" fontAlgn="base" hangingPunct="1">
              <a:spcBef>
                <a:spcPct val="0"/>
              </a:spcBef>
              <a:spcAft>
                <a:spcPct val="0"/>
              </a:spcAft>
              <a:defRPr/>
            </a:pPr>
            <a:r>
              <a:rPr lang="en-US" altLang="en-US" sz="1400" b="1" smtClean="0">
                <a:solidFill>
                  <a:srgbClr val="FFFFFF"/>
                </a:solidFill>
                <a:latin typeface="Arial" panose="020B0604020202020204" pitchFamily="34" charset="0"/>
              </a:rPr>
              <a:t> Visual </a:t>
            </a:r>
            <a:fld id="{A78D1E54-2DCB-4877-8F26-2972296D4D5F}" type="slidenum">
              <a:rPr lang="en-US" altLang="en-US" sz="1400" b="1" smtClean="0">
                <a:solidFill>
                  <a:srgbClr val="FFFFFF"/>
                </a:solidFill>
                <a:latin typeface="Arial" panose="020B0604020202020204" pitchFamily="34" charset="0"/>
              </a:rPr>
              <a:pPr algn="r" eaLnBrk="1" fontAlgn="base" hangingPunct="1">
                <a:spcBef>
                  <a:spcPct val="0"/>
                </a:spcBef>
                <a:spcAft>
                  <a:spcPct val="0"/>
                </a:spcAft>
                <a:defRPr/>
              </a:pPr>
              <a:t>‹#›</a:t>
            </a:fld>
            <a:endParaRPr lang="en-US" altLang="en-US" sz="1400" b="1" smtClean="0">
              <a:solidFill>
                <a:srgbClr val="FFFFFF"/>
              </a:solidFill>
              <a:latin typeface="Arial" panose="020B0604020202020204" pitchFamily="34" charset="0"/>
            </a:endParaRPr>
          </a:p>
        </p:txBody>
      </p:sp>
      <p:sp>
        <p:nvSpPr>
          <p:cNvPr id="6" name="Text Box 13"/>
          <p:cNvSpPr txBox="1">
            <a:spLocks noChangeArrowheads="1"/>
          </p:cNvSpPr>
          <p:nvPr userDrawn="1"/>
        </p:nvSpPr>
        <p:spPr bwMode="gray">
          <a:xfrm>
            <a:off x="3854451" y="6181726"/>
            <a:ext cx="83375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r" eaLnBrk="1" fontAlgn="base" hangingPunct="1">
              <a:spcBef>
                <a:spcPct val="0"/>
              </a:spcBef>
              <a:spcAft>
                <a:spcPct val="0"/>
              </a:spcAft>
              <a:defRPr/>
            </a:pPr>
            <a:r>
              <a:rPr lang="en-US" sz="1400" b="1" smtClean="0">
                <a:solidFill>
                  <a:srgbClr val="FFFFFF"/>
                </a:solidFill>
                <a:latin typeface="Arial" charset="0"/>
              </a:rPr>
              <a:t>IS-907 – Active Shooter:  What You Can Do</a:t>
            </a:r>
          </a:p>
        </p:txBody>
      </p:sp>
      <p:sp>
        <p:nvSpPr>
          <p:cNvPr id="11"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Tree>
    <p:extLst>
      <p:ext uri="{BB962C8B-B14F-4D97-AF65-F5344CB8AC3E}">
        <p14:creationId xmlns:p14="http://schemas.microsoft.com/office/powerpoint/2010/main" val="158689282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fld id="{37CC0096-1860-4642-9CD2-0079EA5E7CD1}" type="datetimeFigureOut">
              <a:rPr lang="en-US" smtClean="0"/>
              <a:pPr/>
              <a:t>1/11/2016</a:t>
            </a:fld>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bkgFEMA_v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09600" y="990600"/>
            <a:ext cx="107696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8" name="Rectangle 12"/>
          <p:cNvSpPr>
            <a:spLocks noChangeArrowheads="1"/>
          </p:cNvSpPr>
          <p:nvPr/>
        </p:nvSpPr>
        <p:spPr bwMode="gray">
          <a:xfrm>
            <a:off x="8331200" y="5969000"/>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anose="020B0604030504040204" pitchFamily="34" charset="0"/>
                <a:cs typeface="Arial" panose="020B0604020202020204" pitchFamily="34" charset="0"/>
              </a:defRPr>
            </a:lvl1pPr>
            <a:lvl2pPr marL="742950" indent="-285750" eaLnBrk="0" hangingPunct="0">
              <a:defRPr sz="2600">
                <a:solidFill>
                  <a:schemeClr val="tx1"/>
                </a:solidFill>
                <a:latin typeface="Tahoma" panose="020B0604030504040204" pitchFamily="34" charset="0"/>
                <a:cs typeface="Arial" panose="020B0604020202020204" pitchFamily="34" charset="0"/>
              </a:defRPr>
            </a:lvl2pPr>
            <a:lvl3pPr marL="1143000" indent="-228600" eaLnBrk="0" hangingPunct="0">
              <a:defRPr sz="2600">
                <a:solidFill>
                  <a:schemeClr val="tx1"/>
                </a:solidFill>
                <a:latin typeface="Tahoma" panose="020B0604030504040204" pitchFamily="34" charset="0"/>
                <a:cs typeface="Arial" panose="020B0604020202020204" pitchFamily="34" charset="0"/>
              </a:defRPr>
            </a:lvl3pPr>
            <a:lvl4pPr marL="1600200" indent="-228600" eaLnBrk="0" hangingPunct="0">
              <a:defRPr sz="2600">
                <a:solidFill>
                  <a:schemeClr val="tx1"/>
                </a:solidFill>
                <a:latin typeface="Tahoma" panose="020B0604030504040204" pitchFamily="34" charset="0"/>
                <a:cs typeface="Arial" panose="020B0604020202020204" pitchFamily="34" charset="0"/>
              </a:defRPr>
            </a:lvl4pPr>
            <a:lvl5pPr marL="2057400" indent="-228600" eaLnBrk="0" hangingPunct="0">
              <a:defRPr sz="2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9pPr>
          </a:lstStyle>
          <a:p>
            <a:pPr algn="r" eaLnBrk="1" fontAlgn="base" hangingPunct="1">
              <a:spcBef>
                <a:spcPct val="0"/>
              </a:spcBef>
              <a:spcAft>
                <a:spcPct val="0"/>
              </a:spcAft>
              <a:defRPr/>
            </a:pPr>
            <a:r>
              <a:rPr lang="en-US" altLang="en-US" sz="1400" b="1" smtClean="0">
                <a:solidFill>
                  <a:srgbClr val="FFFFFF"/>
                </a:solidFill>
                <a:latin typeface="Arial" panose="020B0604020202020204" pitchFamily="34" charset="0"/>
              </a:rPr>
              <a:t> Visual </a:t>
            </a:r>
            <a:fld id="{790ABA7B-D69A-4506-9382-67242F6F4D3B}" type="slidenum">
              <a:rPr lang="en-US" altLang="en-US" sz="1400" b="1" smtClean="0">
                <a:solidFill>
                  <a:srgbClr val="FFFFFF"/>
                </a:solidFill>
                <a:latin typeface="Arial" panose="020B0604020202020204" pitchFamily="34" charset="0"/>
              </a:rPr>
              <a:pPr algn="r" eaLnBrk="1" fontAlgn="base" hangingPunct="1">
                <a:spcBef>
                  <a:spcPct val="0"/>
                </a:spcBef>
                <a:spcAft>
                  <a:spcPct val="0"/>
                </a:spcAft>
                <a:defRPr/>
              </a:pPr>
              <a:t>‹#›</a:t>
            </a:fld>
            <a:endParaRPr lang="en-US" altLang="en-US" sz="1400" b="1" smtClean="0">
              <a:solidFill>
                <a:srgbClr val="FFFFFF"/>
              </a:solidFill>
              <a:latin typeface="Arial" panose="020B0604020202020204" pitchFamily="34" charset="0"/>
            </a:endParaRPr>
          </a:p>
        </p:txBody>
      </p:sp>
      <p:sp>
        <p:nvSpPr>
          <p:cNvPr id="1029" name="Text Box 13"/>
          <p:cNvSpPr txBox="1">
            <a:spLocks noChangeArrowheads="1"/>
          </p:cNvSpPr>
          <p:nvPr/>
        </p:nvSpPr>
        <p:spPr bwMode="gray">
          <a:xfrm>
            <a:off x="3854451" y="6181726"/>
            <a:ext cx="83375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r" eaLnBrk="1" fontAlgn="base" hangingPunct="1">
              <a:spcBef>
                <a:spcPct val="0"/>
              </a:spcBef>
              <a:spcAft>
                <a:spcPct val="0"/>
              </a:spcAft>
              <a:defRPr/>
            </a:pPr>
            <a:r>
              <a:rPr lang="en-US" sz="1400" b="1" smtClean="0">
                <a:solidFill>
                  <a:srgbClr val="FFFFFF"/>
                </a:solidFill>
                <a:latin typeface="Arial" charset="0"/>
              </a:rPr>
              <a:t>IS-907 – Active Shooter:  What You Can Do</a:t>
            </a:r>
          </a:p>
        </p:txBody>
      </p:sp>
      <p:sp>
        <p:nvSpPr>
          <p:cNvPr id="1030" name="Rectangle 3"/>
          <p:cNvSpPr>
            <a:spLocks noGrp="1" noChangeArrowheads="1"/>
          </p:cNvSpPr>
          <p:nvPr>
            <p:ph type="body" idx="1"/>
          </p:nvPr>
        </p:nvSpPr>
        <p:spPr bwMode="auto">
          <a:xfrm>
            <a:off x="609600" y="1068388"/>
            <a:ext cx="109728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31" name="Rectangle 2"/>
          <p:cNvSpPr>
            <a:spLocks noGrp="1" noChangeArrowheads="1"/>
          </p:cNvSpPr>
          <p:nvPr>
            <p:ph type="title"/>
          </p:nvPr>
        </p:nvSpPr>
        <p:spPr bwMode="auto">
          <a:xfrm>
            <a:off x="609600" y="304801"/>
            <a:ext cx="10972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940154357"/>
      </p:ext>
    </p:extLst>
  </p:cSld>
  <p:clrMap bg1="lt1" tx1="dk1" bg2="lt2" tx2="dk2" accent1="accent1" accent2="accent2" accent3="accent3" accent4="accent4" accent5="accent5" accent6="accent6" hlink="hlink" folHlink="folHlink"/>
  <p:sldLayoutIdLst>
    <p:sldLayoutId id="2147483663" r:id="rId1"/>
  </p:sldLayoutIdLst>
  <p:transition>
    <p:wipe dir="r"/>
  </p:transition>
  <p:hf sldNum="0"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57200"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anose="05000000000000000000" pitchFamily="2" charset="2"/>
        <a:buChar char="§"/>
        <a:tabLst>
          <a:tab pos="457200"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anose="05000000000000000000" pitchFamily="2" charset="2"/>
        <a:buChar char="§"/>
        <a:tabLst>
          <a:tab pos="914400"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anose="05000000000000000000" pitchFamily="2" charset="2"/>
        <a:buChar char="§"/>
        <a:tabLst>
          <a:tab pos="1371600"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bkgFEMA_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09600" y="990600"/>
            <a:ext cx="107696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8" name="Rectangle 12"/>
          <p:cNvSpPr>
            <a:spLocks noChangeArrowheads="1"/>
          </p:cNvSpPr>
          <p:nvPr/>
        </p:nvSpPr>
        <p:spPr bwMode="gray">
          <a:xfrm>
            <a:off x="8331200" y="5969000"/>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anose="020B0604030504040204" pitchFamily="34" charset="0"/>
                <a:cs typeface="Arial" panose="020B0604020202020204" pitchFamily="34" charset="0"/>
              </a:defRPr>
            </a:lvl1pPr>
            <a:lvl2pPr marL="742950" indent="-285750" eaLnBrk="0" hangingPunct="0">
              <a:defRPr sz="2600">
                <a:solidFill>
                  <a:schemeClr val="tx1"/>
                </a:solidFill>
                <a:latin typeface="Tahoma" panose="020B0604030504040204" pitchFamily="34" charset="0"/>
                <a:cs typeface="Arial" panose="020B0604020202020204" pitchFamily="34" charset="0"/>
              </a:defRPr>
            </a:lvl2pPr>
            <a:lvl3pPr marL="1143000" indent="-228600" eaLnBrk="0" hangingPunct="0">
              <a:defRPr sz="2600">
                <a:solidFill>
                  <a:schemeClr val="tx1"/>
                </a:solidFill>
                <a:latin typeface="Tahoma" panose="020B0604030504040204" pitchFamily="34" charset="0"/>
                <a:cs typeface="Arial" panose="020B0604020202020204" pitchFamily="34" charset="0"/>
              </a:defRPr>
            </a:lvl3pPr>
            <a:lvl4pPr marL="1600200" indent="-228600" eaLnBrk="0" hangingPunct="0">
              <a:defRPr sz="2600">
                <a:solidFill>
                  <a:schemeClr val="tx1"/>
                </a:solidFill>
                <a:latin typeface="Tahoma" panose="020B0604030504040204" pitchFamily="34" charset="0"/>
                <a:cs typeface="Arial" panose="020B0604020202020204" pitchFamily="34" charset="0"/>
              </a:defRPr>
            </a:lvl4pPr>
            <a:lvl5pPr marL="2057400" indent="-228600" eaLnBrk="0" hangingPunct="0">
              <a:defRPr sz="2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9pPr>
          </a:lstStyle>
          <a:p>
            <a:pPr algn="r" eaLnBrk="1" fontAlgn="base" hangingPunct="1">
              <a:spcBef>
                <a:spcPct val="0"/>
              </a:spcBef>
              <a:spcAft>
                <a:spcPct val="0"/>
              </a:spcAft>
              <a:defRPr/>
            </a:pPr>
            <a:r>
              <a:rPr lang="en-US" altLang="en-US" sz="1400" b="1" smtClean="0">
                <a:solidFill>
                  <a:srgbClr val="FFFFFF"/>
                </a:solidFill>
                <a:latin typeface="Arial" panose="020B0604020202020204" pitchFamily="34" charset="0"/>
              </a:rPr>
              <a:t> Visual </a:t>
            </a:r>
            <a:fld id="{790ABA7B-D69A-4506-9382-67242F6F4D3B}" type="slidenum">
              <a:rPr lang="en-US" altLang="en-US" sz="1400" b="1" smtClean="0">
                <a:solidFill>
                  <a:srgbClr val="FFFFFF"/>
                </a:solidFill>
                <a:latin typeface="Arial" panose="020B0604020202020204" pitchFamily="34" charset="0"/>
              </a:rPr>
              <a:pPr algn="r" eaLnBrk="1" fontAlgn="base" hangingPunct="1">
                <a:spcBef>
                  <a:spcPct val="0"/>
                </a:spcBef>
                <a:spcAft>
                  <a:spcPct val="0"/>
                </a:spcAft>
                <a:defRPr/>
              </a:pPr>
              <a:t>‹#›</a:t>
            </a:fld>
            <a:endParaRPr lang="en-US" altLang="en-US" sz="1400" b="1" smtClean="0">
              <a:solidFill>
                <a:srgbClr val="FFFFFF"/>
              </a:solidFill>
              <a:latin typeface="Arial" panose="020B0604020202020204" pitchFamily="34" charset="0"/>
            </a:endParaRPr>
          </a:p>
        </p:txBody>
      </p:sp>
      <p:sp>
        <p:nvSpPr>
          <p:cNvPr id="1029" name="Text Box 13"/>
          <p:cNvSpPr txBox="1">
            <a:spLocks noChangeArrowheads="1"/>
          </p:cNvSpPr>
          <p:nvPr/>
        </p:nvSpPr>
        <p:spPr bwMode="gray">
          <a:xfrm>
            <a:off x="3854451" y="6181726"/>
            <a:ext cx="83375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r" eaLnBrk="1" fontAlgn="base" hangingPunct="1">
              <a:spcBef>
                <a:spcPct val="0"/>
              </a:spcBef>
              <a:spcAft>
                <a:spcPct val="0"/>
              </a:spcAft>
              <a:defRPr/>
            </a:pPr>
            <a:r>
              <a:rPr lang="en-US" sz="1400" b="1" smtClean="0">
                <a:solidFill>
                  <a:srgbClr val="FFFFFF"/>
                </a:solidFill>
                <a:latin typeface="Arial" charset="0"/>
              </a:rPr>
              <a:t>IS-907 – Active Shooter:  What You Can Do</a:t>
            </a:r>
          </a:p>
        </p:txBody>
      </p:sp>
      <p:sp>
        <p:nvSpPr>
          <p:cNvPr id="1030" name="Rectangle 3"/>
          <p:cNvSpPr>
            <a:spLocks noGrp="1" noChangeArrowheads="1"/>
          </p:cNvSpPr>
          <p:nvPr>
            <p:ph type="body" idx="1"/>
          </p:nvPr>
        </p:nvSpPr>
        <p:spPr bwMode="auto">
          <a:xfrm>
            <a:off x="609600" y="1068388"/>
            <a:ext cx="109728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31" name="Rectangle 2"/>
          <p:cNvSpPr>
            <a:spLocks noGrp="1" noChangeArrowheads="1"/>
          </p:cNvSpPr>
          <p:nvPr>
            <p:ph type="title"/>
          </p:nvPr>
        </p:nvSpPr>
        <p:spPr bwMode="auto">
          <a:xfrm>
            <a:off x="609600" y="304801"/>
            <a:ext cx="10972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525324200"/>
      </p:ext>
    </p:extLst>
  </p:cSld>
  <p:clrMap bg1="lt1" tx1="dk1" bg2="lt2" tx2="dk2" accent1="accent1" accent2="accent2" accent3="accent3" accent4="accent4" accent5="accent5" accent6="accent6" hlink="hlink" folHlink="folHlink"/>
  <p:transition>
    <p:wipe dir="r"/>
  </p:transition>
  <p:hf sldNum="0"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57200"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anose="05000000000000000000" pitchFamily="2" charset="2"/>
        <a:buChar char="§"/>
        <a:tabLst>
          <a:tab pos="457200"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anose="05000000000000000000" pitchFamily="2" charset="2"/>
        <a:buChar char="§"/>
        <a:tabLst>
          <a:tab pos="914400"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anose="05000000000000000000" pitchFamily="2" charset="2"/>
        <a:buChar char="§"/>
        <a:tabLst>
          <a:tab pos="1371600"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www.ready.gov/make-a-plan" TargetMode="External"/><Relationship Id="rId3" Type="http://schemas.openxmlformats.org/officeDocument/2006/relationships/hyperlink" Target="http://www.dhs.gov/active-shooter-preparedness" TargetMode="External"/><Relationship Id="rId7" Type="http://schemas.openxmlformats.org/officeDocument/2006/relationships/hyperlink" Target="http://www.vaemergency.gov/readyvirginia" TargetMode="External"/><Relationship Id="rId2" Type="http://schemas.openxmlformats.org/officeDocument/2006/relationships/hyperlink" Target="https://share.dhs.gov/asaware2011" TargetMode="External"/><Relationship Id="rId1" Type="http://schemas.openxmlformats.org/officeDocument/2006/relationships/slideLayout" Target="../slideLayouts/slideLayout10.xml"/><Relationship Id="rId6" Type="http://schemas.openxmlformats.org/officeDocument/2006/relationships/hyperlink" Target="http://fairfaxva.gov/about-us/fairfax-city-alert" TargetMode="External"/><Relationship Id="rId11" Type="http://schemas.openxmlformats.org/officeDocument/2006/relationships/image" Target="../media/image31.jpg"/><Relationship Id="rId5" Type="http://schemas.openxmlformats.org/officeDocument/2006/relationships/hyperlink" Target="http://www.fairfaxva.gov/government/emergency-management" TargetMode="External"/><Relationship Id="rId10" Type="http://schemas.openxmlformats.org/officeDocument/2006/relationships/image" Target="../media/image30.png"/><Relationship Id="rId4" Type="http://schemas.openxmlformats.org/officeDocument/2006/relationships/hyperlink" Target="http://training.fema.gov/is/courseoverview.aspx?code=is-907" TargetMode="External"/><Relationship Id="rId9" Type="http://schemas.openxmlformats.org/officeDocument/2006/relationships/hyperlink" Target="http://www.ready.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5VcSwejU2D0"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0454" y="5050844"/>
            <a:ext cx="11125200" cy="914400"/>
          </a:xfrm>
          <a:noFill/>
        </p:spPr>
        <p:txBody>
          <a:bodyPr/>
          <a:lstStyle/>
          <a:p>
            <a:r>
              <a:rPr lang="en-US" dirty="0" smtClean="0"/>
              <a:t>ACTIVE SHOOTER INCIDENTS</a:t>
            </a:r>
            <a:endParaRPr lang="en-US" dirty="0"/>
          </a:p>
        </p:txBody>
      </p:sp>
      <p:pic>
        <p:nvPicPr>
          <p:cNvPr id="7" name="Picture Placeholder 6"/>
          <p:cNvPicPr>
            <a:picLocks noGrp="1" noChangeAspect="1"/>
          </p:cNvPicPr>
          <p:nvPr>
            <p:ph type="pic" idx="10"/>
          </p:nvPr>
        </p:nvPicPr>
        <p:blipFill>
          <a:blip r:embed="rId3">
            <a:extLst>
              <a:ext uri="{28A0092B-C50C-407E-A947-70E740481C1C}">
                <a14:useLocalDpi xmlns:a14="http://schemas.microsoft.com/office/drawing/2010/main" val="0"/>
              </a:ext>
            </a:extLst>
          </a:blip>
          <a:stretch>
            <a:fillRect/>
          </a:stretch>
        </p:blipFill>
        <p:spPr>
          <a:xfrm>
            <a:off x="0" y="1"/>
            <a:ext cx="4023360" cy="4745736"/>
          </a:xfrm>
        </p:spPr>
      </p:pic>
      <p:pic>
        <p:nvPicPr>
          <p:cNvPr id="8" name="Picture Placeholder 7"/>
          <p:cNvPicPr>
            <a:picLocks noGrp="1" noChangeAspect="1"/>
          </p:cNvPicPr>
          <p:nvPr>
            <p:ph type="pic" idx="11"/>
          </p:nvPr>
        </p:nvPicPr>
        <p:blipFill>
          <a:blip r:embed="rId4">
            <a:extLst>
              <a:ext uri="{28A0092B-C50C-407E-A947-70E740481C1C}">
                <a14:useLocalDpi xmlns:a14="http://schemas.microsoft.com/office/drawing/2010/main" val="0"/>
              </a:ext>
            </a:extLst>
          </a:blip>
          <a:stretch>
            <a:fillRect/>
          </a:stretch>
        </p:blipFill>
        <p:spPr>
          <a:xfrm>
            <a:off x="4251419" y="0"/>
            <a:ext cx="3689161" cy="4745737"/>
          </a:xfrm>
        </p:spPr>
      </p:pic>
      <p:pic>
        <p:nvPicPr>
          <p:cNvPr id="9" name="Picture Placeholder 8"/>
          <p:cNvPicPr>
            <a:picLocks noGrp="1" noChangeAspect="1"/>
          </p:cNvPicPr>
          <p:nvPr>
            <p:ph type="pic" idx="12"/>
          </p:nvPr>
        </p:nvPicPr>
        <p:blipFill>
          <a:blip r:embed="rId5">
            <a:extLst>
              <a:ext uri="{28A0092B-C50C-407E-A947-70E740481C1C}">
                <a14:useLocalDpi xmlns:a14="http://schemas.microsoft.com/office/drawing/2010/main" val="0"/>
              </a:ext>
            </a:extLst>
          </a:blip>
          <a:stretch>
            <a:fillRect/>
          </a:stretch>
        </p:blipFill>
        <p:spPr>
          <a:xfrm>
            <a:off x="8168640" y="59829"/>
            <a:ext cx="4023360" cy="4626080"/>
          </a:xfr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5115656"/>
            <a:ext cx="2029573" cy="1463429"/>
          </a:xfrm>
          <a:prstGeom prst="rect">
            <a:avLst/>
          </a:prstGeom>
        </p:spPr>
      </p:pic>
      <p:sp>
        <p:nvSpPr>
          <p:cNvPr id="5" name="Subtitle 4"/>
          <p:cNvSpPr>
            <a:spLocks noGrp="1"/>
          </p:cNvSpPr>
          <p:nvPr>
            <p:ph type="subTitle" idx="1"/>
          </p:nvPr>
        </p:nvSpPr>
        <p:spPr>
          <a:xfrm>
            <a:off x="831112" y="6043123"/>
            <a:ext cx="11125200" cy="571500"/>
          </a:xfrm>
        </p:spPr>
        <p:txBody>
          <a:bodyPr/>
          <a:lstStyle/>
          <a:p>
            <a:r>
              <a:rPr lang="en-US" dirty="0" smtClean="0"/>
              <a:t>Adapted from FEMA’s IS 907: Active Shooter – What can you do?</a:t>
            </a:r>
            <a:endParaRPr lang="en-US" dirty="0"/>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8"/>
          <p:cNvSpPr>
            <a:spLocks noGrp="1"/>
          </p:cNvSpPr>
          <p:nvPr>
            <p:ph idx="1"/>
          </p:nvPr>
        </p:nvSpPr>
        <p:spPr>
          <a:xfrm>
            <a:off x="1215995" y="1809549"/>
            <a:ext cx="6561218" cy="3628725"/>
          </a:xfrm>
        </p:spPr>
        <p:txBody>
          <a:bodyPr>
            <a:noAutofit/>
          </a:bodyPr>
          <a:lstStyle/>
          <a:p>
            <a:pPr lvl="1">
              <a:buFont typeface="Wingdings" panose="05000000000000000000" pitchFamily="2" charset="2"/>
              <a:buNone/>
            </a:pPr>
            <a:r>
              <a:rPr lang="en-US" altLang="en-US" sz="3600" dirty="0" smtClean="0"/>
              <a:t>Your hiding spot should:</a:t>
            </a:r>
          </a:p>
          <a:p>
            <a:pPr lvl="1"/>
            <a:r>
              <a:rPr lang="en-US" altLang="en-US" sz="3600" dirty="0" smtClean="0"/>
              <a:t>Be out of the active shooter’s view</a:t>
            </a:r>
          </a:p>
          <a:p>
            <a:pPr lvl="1"/>
            <a:r>
              <a:rPr lang="en-US" altLang="en-US" sz="3600" dirty="0" smtClean="0"/>
              <a:t>Provide protection if shots are fired</a:t>
            </a:r>
          </a:p>
          <a:p>
            <a:pPr lvl="1"/>
            <a:r>
              <a:rPr lang="en-US" altLang="en-US" sz="3600" dirty="0" smtClean="0"/>
              <a:t>Not restrict options for movement</a:t>
            </a:r>
          </a:p>
        </p:txBody>
      </p:sp>
      <p:sp>
        <p:nvSpPr>
          <p:cNvPr id="29699" name="Rectangle 2"/>
          <p:cNvSpPr>
            <a:spLocks noGrp="1" noChangeAspect="1" noChangeArrowheads="1"/>
          </p:cNvSpPr>
          <p:nvPr>
            <p:ph type="title"/>
          </p:nvPr>
        </p:nvSpPr>
        <p:spPr/>
        <p:txBody>
          <a:bodyPr>
            <a:normAutofit/>
          </a:bodyPr>
          <a:lstStyle/>
          <a:p>
            <a:r>
              <a:rPr lang="en-US" altLang="en-US" sz="4800" dirty="0" smtClean="0"/>
              <a:t>Hide</a:t>
            </a:r>
          </a:p>
        </p:txBody>
      </p:sp>
      <p:pic>
        <p:nvPicPr>
          <p:cNvPr id="29700" name="Picture 4" descr="Open door with keys in the 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8677" y="1178025"/>
            <a:ext cx="3455545" cy="4751137"/>
          </a:xfrm>
          <a:prstGeom prst="rect">
            <a:avLst/>
          </a:prstGeom>
          <a:noFill/>
          <a:ln w="9525">
            <a:solidFill>
              <a:srgbClr val="18314A"/>
            </a:solidFill>
            <a:miter lim="800000"/>
            <a:headEnd/>
            <a:tailEnd/>
          </a:ln>
          <a:effectLst>
            <a:outerShdw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219" y="4047472"/>
            <a:ext cx="1977452" cy="238942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8"/>
          <p:cNvSpPr>
            <a:spLocks noGrp="1"/>
          </p:cNvSpPr>
          <p:nvPr>
            <p:ph idx="1"/>
          </p:nvPr>
        </p:nvSpPr>
        <p:spPr>
          <a:xfrm>
            <a:off x="5171439" y="1793081"/>
            <a:ext cx="6003491" cy="4511466"/>
          </a:xfrm>
        </p:spPr>
        <p:txBody>
          <a:bodyPr>
            <a:noAutofit/>
          </a:bodyPr>
          <a:lstStyle/>
          <a:p>
            <a:pPr lvl="1">
              <a:buFont typeface="Wingdings" panose="05000000000000000000" pitchFamily="2" charset="2"/>
              <a:buNone/>
            </a:pPr>
            <a:r>
              <a:rPr lang="en-US" altLang="en-US" sz="3200" dirty="0" smtClean="0"/>
              <a:t>If the shooter is nearby:</a:t>
            </a:r>
          </a:p>
          <a:p>
            <a:pPr lvl="1"/>
            <a:r>
              <a:rPr lang="en-US" altLang="en-US" sz="3200" dirty="0" smtClean="0"/>
              <a:t>Lock the door</a:t>
            </a:r>
          </a:p>
          <a:p>
            <a:pPr lvl="1"/>
            <a:r>
              <a:rPr lang="en-US" altLang="en-US" sz="3200" dirty="0" smtClean="0"/>
              <a:t>Hide behind large item (e.g., cabinet, desk)</a:t>
            </a:r>
          </a:p>
          <a:p>
            <a:pPr lvl="1"/>
            <a:r>
              <a:rPr lang="en-US" altLang="en-US" sz="3200" dirty="0" smtClean="0"/>
              <a:t>Silence cell phone/pager; lower the brightness of your cell phone if possible</a:t>
            </a:r>
          </a:p>
          <a:p>
            <a:pPr lvl="1"/>
            <a:r>
              <a:rPr lang="en-US" altLang="en-US" sz="3200" dirty="0" smtClean="0"/>
              <a:t>Remain quiet</a:t>
            </a:r>
          </a:p>
        </p:txBody>
      </p:sp>
      <p:sp>
        <p:nvSpPr>
          <p:cNvPr id="31747" name="Rectangle 2"/>
          <p:cNvSpPr>
            <a:spLocks noGrp="1" noChangeAspect="1" noChangeArrowheads="1"/>
          </p:cNvSpPr>
          <p:nvPr>
            <p:ph type="title"/>
          </p:nvPr>
        </p:nvSpPr>
        <p:spPr>
          <a:xfrm>
            <a:off x="1524000" y="457200"/>
            <a:ext cx="10180320" cy="1143000"/>
          </a:xfrm>
        </p:spPr>
        <p:txBody>
          <a:bodyPr>
            <a:noAutofit/>
          </a:bodyPr>
          <a:lstStyle/>
          <a:p>
            <a:r>
              <a:rPr lang="en-US" altLang="en-US" sz="4800" dirty="0" smtClean="0"/>
              <a:t>Keeping Yourself Safe While Hiding</a:t>
            </a:r>
          </a:p>
        </p:txBody>
      </p:sp>
      <p:pic>
        <p:nvPicPr>
          <p:cNvPr id="31748" name="Picture 5" descr="Woman hiding behind a desk and nervously peering over the 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793081"/>
            <a:ext cx="3647439" cy="43189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8"/>
          <p:cNvSpPr>
            <a:spLocks noGrp="1"/>
          </p:cNvSpPr>
          <p:nvPr>
            <p:ph idx="1"/>
          </p:nvPr>
        </p:nvSpPr>
        <p:spPr>
          <a:xfrm>
            <a:off x="1524000" y="1692627"/>
            <a:ext cx="5453063" cy="3396899"/>
          </a:xfrm>
        </p:spPr>
        <p:txBody>
          <a:bodyPr>
            <a:noAutofit/>
          </a:bodyPr>
          <a:lstStyle/>
          <a:p>
            <a:r>
              <a:rPr lang="en-US" altLang="en-US" sz="3200" dirty="0" smtClean="0"/>
              <a:t>Provide law enforcement or 911 operators with:</a:t>
            </a:r>
          </a:p>
          <a:p>
            <a:pPr lvl="1">
              <a:tabLst/>
            </a:pPr>
            <a:r>
              <a:rPr lang="en-US" altLang="en-US" sz="2800" dirty="0" smtClean="0"/>
              <a:t>Location of shooter</a:t>
            </a:r>
          </a:p>
          <a:p>
            <a:pPr lvl="1">
              <a:tabLst/>
            </a:pPr>
            <a:r>
              <a:rPr lang="en-US" altLang="en-US" sz="2800" dirty="0" smtClean="0"/>
              <a:t>Number of shooters</a:t>
            </a:r>
          </a:p>
          <a:p>
            <a:pPr lvl="1">
              <a:tabLst/>
            </a:pPr>
            <a:r>
              <a:rPr lang="en-US" altLang="en-US" sz="2800" dirty="0" smtClean="0"/>
              <a:t>Physical description of shooters</a:t>
            </a:r>
          </a:p>
          <a:p>
            <a:pPr lvl="1">
              <a:tabLst/>
            </a:pPr>
            <a:r>
              <a:rPr lang="en-US" altLang="en-US" sz="2800" dirty="0" smtClean="0"/>
              <a:t>Number and types of weapons</a:t>
            </a:r>
          </a:p>
          <a:p>
            <a:pPr lvl="1">
              <a:tabLst/>
            </a:pPr>
            <a:r>
              <a:rPr lang="en-US" altLang="en-US" sz="2800" dirty="0" smtClean="0"/>
              <a:t>Number of potential victims</a:t>
            </a:r>
          </a:p>
        </p:txBody>
      </p:sp>
      <p:sp>
        <p:nvSpPr>
          <p:cNvPr id="33795" name="Rectangle 2"/>
          <p:cNvSpPr>
            <a:spLocks noGrp="1" noChangeAspect="1" noChangeArrowheads="1"/>
          </p:cNvSpPr>
          <p:nvPr>
            <p:ph type="title"/>
          </p:nvPr>
        </p:nvSpPr>
        <p:spPr/>
        <p:txBody>
          <a:bodyPr>
            <a:normAutofit/>
          </a:bodyPr>
          <a:lstStyle/>
          <a:p>
            <a:r>
              <a:rPr lang="en-US" altLang="en-US" sz="4800" dirty="0" smtClean="0"/>
              <a:t>Important Information</a:t>
            </a:r>
          </a:p>
        </p:txBody>
      </p:sp>
      <p:pic>
        <p:nvPicPr>
          <p:cNvPr id="2" name="Picture 1"/>
          <p:cNvPicPr>
            <a:picLocks noChangeAspect="1"/>
          </p:cNvPicPr>
          <p:nvPr/>
        </p:nvPicPr>
        <p:blipFill>
          <a:blip r:embed="rId3"/>
          <a:stretch>
            <a:fillRect/>
          </a:stretch>
        </p:blipFill>
        <p:spPr>
          <a:xfrm>
            <a:off x="6595121" y="1692627"/>
            <a:ext cx="5084505" cy="45114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8"/>
          <p:cNvSpPr>
            <a:spLocks noGrp="1"/>
          </p:cNvSpPr>
          <p:nvPr>
            <p:ph idx="1"/>
          </p:nvPr>
        </p:nvSpPr>
        <p:spPr>
          <a:xfrm>
            <a:off x="4845033" y="1792708"/>
            <a:ext cx="5211762" cy="4114800"/>
          </a:xfrm>
        </p:spPr>
        <p:txBody>
          <a:bodyPr>
            <a:normAutofit/>
          </a:bodyPr>
          <a:lstStyle/>
          <a:p>
            <a:pPr lvl="1">
              <a:buFont typeface="Wingdings" panose="05000000000000000000" pitchFamily="2" charset="2"/>
              <a:buNone/>
            </a:pPr>
            <a:r>
              <a:rPr lang="en-US" altLang="en-US" sz="3200" dirty="0" smtClean="0"/>
              <a:t>As an absolute last resort:</a:t>
            </a:r>
          </a:p>
          <a:p>
            <a:pPr lvl="1"/>
            <a:r>
              <a:rPr lang="en-US" altLang="en-US" sz="3200" dirty="0" smtClean="0"/>
              <a:t>Act as aggressively as possible</a:t>
            </a:r>
          </a:p>
          <a:p>
            <a:pPr lvl="1"/>
            <a:r>
              <a:rPr lang="en-US" altLang="en-US" sz="3200" dirty="0" smtClean="0"/>
              <a:t>Throw items and use improvised weapons</a:t>
            </a:r>
          </a:p>
          <a:p>
            <a:pPr lvl="1"/>
            <a:r>
              <a:rPr lang="en-US" altLang="en-US" sz="3200" dirty="0" smtClean="0"/>
              <a:t>Work together to incapacitate the shooter</a:t>
            </a:r>
          </a:p>
          <a:p>
            <a:pPr lvl="1"/>
            <a:r>
              <a:rPr lang="en-US" altLang="en-US" sz="3200" dirty="0" smtClean="0"/>
              <a:t>Commit to your actions</a:t>
            </a:r>
          </a:p>
        </p:txBody>
      </p:sp>
      <p:sp>
        <p:nvSpPr>
          <p:cNvPr id="35843" name="Rectangle 2"/>
          <p:cNvSpPr>
            <a:spLocks noGrp="1" noChangeAspect="1" noChangeArrowheads="1"/>
          </p:cNvSpPr>
          <p:nvPr>
            <p:ph type="title"/>
          </p:nvPr>
        </p:nvSpPr>
        <p:spPr/>
        <p:txBody>
          <a:bodyPr>
            <a:normAutofit/>
          </a:bodyPr>
          <a:lstStyle/>
          <a:p>
            <a:r>
              <a:rPr lang="en-US" altLang="en-US" sz="4800" dirty="0" smtClean="0"/>
              <a:t>Fight</a:t>
            </a:r>
          </a:p>
        </p:txBody>
      </p:sp>
      <p:pic>
        <p:nvPicPr>
          <p:cNvPr id="21510" name="Picture 6" descr="Man throwing a briefcase"/>
          <p:cNvPicPr>
            <a:picLocks noChangeAspect="1" noChangeArrowheads="1"/>
          </p:cNvPicPr>
          <p:nvPr/>
        </p:nvPicPr>
        <p:blipFill rotWithShape="1">
          <a:blip r:embed="rId3"/>
          <a:srcRect l="8811" t="4987" r="8811" b="29863"/>
          <a:stretch/>
        </p:blipFill>
        <p:spPr bwMode="auto">
          <a:xfrm>
            <a:off x="1523999" y="1803308"/>
            <a:ext cx="3298257" cy="4142699"/>
          </a:xfrm>
          <a:prstGeom prst="rect">
            <a:avLst/>
          </a:prstGeom>
          <a:noFill/>
          <a:ln>
            <a:solidFill>
              <a:srgbClr val="18314A"/>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2494" y="2177766"/>
            <a:ext cx="1933641" cy="2336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8"/>
          <p:cNvSpPr>
            <a:spLocks noGrp="1"/>
          </p:cNvSpPr>
          <p:nvPr>
            <p:ph idx="1"/>
          </p:nvPr>
        </p:nvSpPr>
        <p:spPr>
          <a:xfrm>
            <a:off x="1280160" y="1667575"/>
            <a:ext cx="7440328" cy="4685097"/>
          </a:xfrm>
        </p:spPr>
        <p:txBody>
          <a:bodyPr>
            <a:noAutofit/>
          </a:bodyPr>
          <a:lstStyle/>
          <a:p>
            <a:pPr lvl="1">
              <a:buFont typeface="Wingdings" panose="05000000000000000000" pitchFamily="2" charset="2"/>
              <a:buNone/>
            </a:pPr>
            <a:r>
              <a:rPr lang="en-US" altLang="en-US" sz="3000" dirty="0" smtClean="0"/>
              <a:t>Immediate purpose:</a:t>
            </a:r>
          </a:p>
          <a:p>
            <a:pPr lvl="1"/>
            <a:r>
              <a:rPr lang="en-US" altLang="en-US" sz="3000" dirty="0" smtClean="0"/>
              <a:t>Stop the active shooter; </a:t>
            </a:r>
            <a:r>
              <a:rPr lang="en-US" altLang="en-US" sz="3000" u="sng" dirty="0" smtClean="0"/>
              <a:t>first </a:t>
            </a:r>
            <a:r>
              <a:rPr lang="en-US" altLang="en-US" sz="3000" u="sng" dirty="0"/>
              <a:t>priority is to eliminate the threat</a:t>
            </a:r>
          </a:p>
          <a:p>
            <a:pPr lvl="1"/>
            <a:r>
              <a:rPr lang="en-US" altLang="en-US" sz="3000" dirty="0" smtClean="0"/>
              <a:t>Proceed to area where last shots heard</a:t>
            </a:r>
          </a:p>
          <a:p>
            <a:pPr marL="182880" lvl="1" indent="0" algn="just">
              <a:lnSpc>
                <a:spcPct val="100000"/>
              </a:lnSpc>
              <a:spcBef>
                <a:spcPts val="0"/>
              </a:spcBef>
              <a:buNone/>
            </a:pPr>
            <a:endParaRPr lang="en-US" sz="1200" dirty="0" smtClean="0"/>
          </a:p>
          <a:p>
            <a:pPr marL="182880" lvl="1" indent="0">
              <a:buNone/>
            </a:pPr>
            <a:r>
              <a:rPr lang="en-US" sz="3200" dirty="0" smtClean="0"/>
              <a:t>Once </a:t>
            </a:r>
            <a:r>
              <a:rPr lang="en-US" sz="3200" dirty="0"/>
              <a:t>the police arrive, </a:t>
            </a:r>
            <a:r>
              <a:rPr lang="en-US" sz="3200" u="sng" dirty="0"/>
              <a:t>obey all instructions</a:t>
            </a:r>
            <a:r>
              <a:rPr lang="en-US" sz="3200" dirty="0"/>
              <a:t>. This may involve being handcuffed or putting your hands in the air.</a:t>
            </a:r>
            <a:endParaRPr lang="en-US" sz="3000" dirty="0"/>
          </a:p>
        </p:txBody>
      </p:sp>
      <p:sp>
        <p:nvSpPr>
          <p:cNvPr id="43011" name="Rectangle 2"/>
          <p:cNvSpPr>
            <a:spLocks noGrp="1" noChangeAspect="1" noChangeArrowheads="1"/>
          </p:cNvSpPr>
          <p:nvPr>
            <p:ph type="title"/>
          </p:nvPr>
        </p:nvSpPr>
        <p:spPr/>
        <p:txBody>
          <a:bodyPr>
            <a:normAutofit/>
          </a:bodyPr>
          <a:lstStyle/>
          <a:p>
            <a:r>
              <a:rPr lang="en-US" altLang="en-US" sz="4800" dirty="0" smtClean="0"/>
              <a:t>Law Enforcement’s Role</a:t>
            </a:r>
          </a:p>
        </p:txBody>
      </p:sp>
      <p:pic>
        <p:nvPicPr>
          <p:cNvPr id="43012" name="Picture 4" descr="Law enforcement officer with hand near holstered 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2994" y="952902"/>
            <a:ext cx="2868328" cy="5332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8"/>
          <p:cNvSpPr>
            <a:spLocks noGrp="1"/>
          </p:cNvSpPr>
          <p:nvPr>
            <p:ph idx="1"/>
          </p:nvPr>
        </p:nvSpPr>
        <p:spPr>
          <a:xfrm>
            <a:off x="1523999" y="1854191"/>
            <a:ext cx="5566062" cy="4331384"/>
          </a:xfrm>
        </p:spPr>
        <p:txBody>
          <a:bodyPr>
            <a:noAutofit/>
          </a:bodyPr>
          <a:lstStyle/>
          <a:p>
            <a:pPr marL="365760" lvl="1">
              <a:buFont typeface="Wingdings" panose="05000000000000000000" pitchFamily="2" charset="2"/>
              <a:buNone/>
            </a:pPr>
            <a:r>
              <a:rPr lang="en-US" altLang="en-US" sz="3000" dirty="0"/>
              <a:t>Teams may:</a:t>
            </a:r>
          </a:p>
          <a:p>
            <a:pPr lvl="1"/>
            <a:r>
              <a:rPr lang="en-US" altLang="en-US" sz="3000" dirty="0"/>
              <a:t>Wear bulletproof vests, helmets, and other </a:t>
            </a:r>
            <a:r>
              <a:rPr lang="en-US" altLang="en-US" sz="3000" dirty="0" smtClean="0"/>
              <a:t>equipment</a:t>
            </a:r>
            <a:endParaRPr lang="en-US" altLang="en-US" sz="3000" dirty="0"/>
          </a:p>
          <a:p>
            <a:pPr lvl="1"/>
            <a:r>
              <a:rPr lang="en-US" altLang="en-US" sz="3000" dirty="0"/>
              <a:t>Be armed with rifles, shotguns, and/or </a:t>
            </a:r>
            <a:r>
              <a:rPr lang="en-US" altLang="en-US" sz="3000" dirty="0" smtClean="0"/>
              <a:t>handguns</a:t>
            </a:r>
            <a:endParaRPr lang="en-US" altLang="en-US" sz="3000" dirty="0"/>
          </a:p>
          <a:p>
            <a:pPr lvl="1"/>
            <a:r>
              <a:rPr lang="en-US" altLang="en-US" sz="3000" dirty="0"/>
              <a:t>Use pepper </a:t>
            </a:r>
            <a:r>
              <a:rPr lang="en-US" altLang="en-US" sz="3000" dirty="0" smtClean="0"/>
              <a:t>spray</a:t>
            </a:r>
            <a:endParaRPr lang="en-US" altLang="en-US" sz="3000" dirty="0"/>
          </a:p>
          <a:p>
            <a:pPr lvl="1"/>
            <a:r>
              <a:rPr lang="en-US" altLang="en-US" sz="3000" dirty="0"/>
              <a:t>Shout </a:t>
            </a:r>
            <a:r>
              <a:rPr lang="en-US" altLang="en-US" sz="3000" dirty="0" smtClean="0"/>
              <a:t>commands</a:t>
            </a:r>
            <a:endParaRPr lang="en-US" altLang="en-US" sz="3000" dirty="0"/>
          </a:p>
          <a:p>
            <a:pPr lvl="1"/>
            <a:r>
              <a:rPr lang="en-US" altLang="en-US" sz="3000" dirty="0"/>
              <a:t>Push individuals to the ground for their </a:t>
            </a:r>
            <a:r>
              <a:rPr lang="en-US" altLang="en-US" sz="3000" dirty="0" smtClean="0"/>
              <a:t>safety</a:t>
            </a:r>
            <a:endParaRPr lang="en-US" altLang="en-US" sz="3000" dirty="0"/>
          </a:p>
        </p:txBody>
      </p:sp>
      <p:sp>
        <p:nvSpPr>
          <p:cNvPr id="45059" name="Rectangle 2"/>
          <p:cNvSpPr>
            <a:spLocks noGrp="1" noChangeAspect="1" noChangeArrowheads="1"/>
          </p:cNvSpPr>
          <p:nvPr>
            <p:ph type="title"/>
          </p:nvPr>
        </p:nvSpPr>
        <p:spPr>
          <a:xfrm>
            <a:off x="1523999" y="457200"/>
            <a:ext cx="10064818" cy="1143000"/>
          </a:xfrm>
        </p:spPr>
        <p:txBody>
          <a:bodyPr>
            <a:noAutofit/>
          </a:bodyPr>
          <a:lstStyle/>
          <a:p>
            <a:r>
              <a:rPr lang="en-US" altLang="en-US" sz="4400" dirty="0" smtClean="0"/>
              <a:t>Additional Officers and Rescue Teams</a:t>
            </a:r>
          </a:p>
        </p:txBody>
      </p:sp>
      <p:pic>
        <p:nvPicPr>
          <p:cNvPr id="5" name="Picture 3" descr="Law enforcement officer with gun drawn and prepared to fire."/>
          <p:cNvPicPr>
            <a:picLocks noChangeAspect="1" noChangeArrowheads="1"/>
          </p:cNvPicPr>
          <p:nvPr/>
        </p:nvPicPr>
        <p:blipFill>
          <a:blip r:embed="rId3"/>
          <a:srcRect/>
          <a:stretch>
            <a:fillRect/>
          </a:stretch>
        </p:blipFill>
        <p:spPr bwMode="auto">
          <a:xfrm>
            <a:off x="7292192" y="1925037"/>
            <a:ext cx="4296625" cy="4260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8"/>
          <p:cNvSpPr>
            <a:spLocks noGrp="1"/>
          </p:cNvSpPr>
          <p:nvPr>
            <p:ph idx="1"/>
          </p:nvPr>
        </p:nvSpPr>
        <p:spPr>
          <a:xfrm>
            <a:off x="1524000" y="1577123"/>
            <a:ext cx="9872312" cy="4919930"/>
          </a:xfrm>
        </p:spPr>
        <p:txBody>
          <a:bodyPr>
            <a:noAutofit/>
          </a:bodyPr>
          <a:lstStyle/>
          <a:p>
            <a:pPr marL="182880" lvl="1" indent="0">
              <a:lnSpc>
                <a:spcPct val="100000"/>
              </a:lnSpc>
              <a:spcBef>
                <a:spcPct val="0"/>
              </a:spcBef>
              <a:buClrTx/>
              <a:buSzTx/>
              <a:buNone/>
              <a:defRPr/>
            </a:pPr>
            <a:r>
              <a:rPr lang="en-US" sz="2400" dirty="0" smtClean="0"/>
              <a:t>The </a:t>
            </a:r>
            <a:r>
              <a:rPr lang="en-US" sz="2400" dirty="0"/>
              <a:t>FBI and other investigative bodies have repeatedly found that there is no accurate profile of shooters. </a:t>
            </a:r>
            <a:r>
              <a:rPr lang="en-US" sz="2400" dirty="0" smtClean="0"/>
              <a:t>However</a:t>
            </a:r>
            <a:r>
              <a:rPr lang="en-US" sz="2400" dirty="0"/>
              <a:t>, several clear behavioral warning signs have been identified which are cause for </a:t>
            </a:r>
            <a:r>
              <a:rPr lang="en-US" sz="2400" dirty="0" smtClean="0"/>
              <a:t>concern: </a:t>
            </a:r>
          </a:p>
          <a:p>
            <a:pPr marL="365760" lvl="1" indent="0">
              <a:buClr>
                <a:srgbClr val="87A91B"/>
              </a:buClr>
              <a:buNone/>
            </a:pPr>
            <a:endParaRPr lang="en-US" altLang="en-US" sz="600" dirty="0" smtClean="0">
              <a:solidFill>
                <a:srgbClr val="595959"/>
              </a:solidFill>
            </a:endParaRPr>
          </a:p>
          <a:p>
            <a:pPr lvl="1">
              <a:buClr>
                <a:srgbClr val="87A91B"/>
              </a:buClr>
            </a:pPr>
            <a:r>
              <a:rPr lang="en-US" altLang="en-US" sz="2200" dirty="0" smtClean="0">
                <a:solidFill>
                  <a:srgbClr val="595959"/>
                </a:solidFill>
              </a:rPr>
              <a:t>Threatens harm or talks about killing staff</a:t>
            </a:r>
          </a:p>
          <a:p>
            <a:pPr lvl="1">
              <a:buClr>
                <a:srgbClr val="87A91B"/>
              </a:buClr>
            </a:pPr>
            <a:r>
              <a:rPr lang="en-US" sz="2200" dirty="0" smtClean="0"/>
              <a:t>Constantly </a:t>
            </a:r>
            <a:r>
              <a:rPr lang="en-US" sz="2200" dirty="0"/>
              <a:t>starts or participates in </a:t>
            </a:r>
            <a:r>
              <a:rPr lang="en-US" sz="2200" dirty="0" smtClean="0"/>
              <a:t>fights; Loses </a:t>
            </a:r>
            <a:r>
              <a:rPr lang="en-US" sz="2200" dirty="0"/>
              <a:t>temper or self-control </a:t>
            </a:r>
            <a:r>
              <a:rPr lang="en-US" sz="2200" dirty="0" smtClean="0"/>
              <a:t>easily</a:t>
            </a:r>
            <a:endParaRPr lang="en-US" sz="2200" dirty="0"/>
          </a:p>
          <a:p>
            <a:pPr lvl="1">
              <a:buClr>
                <a:srgbClr val="87A91B"/>
              </a:buClr>
            </a:pPr>
            <a:r>
              <a:rPr lang="en-US" sz="2200" dirty="0" smtClean="0"/>
              <a:t>Assaults </a:t>
            </a:r>
            <a:r>
              <a:rPr lang="en-US" sz="2200" dirty="0"/>
              <a:t>others </a:t>
            </a:r>
            <a:r>
              <a:rPr lang="en-US" sz="2200" dirty="0" smtClean="0"/>
              <a:t>repeatedly</a:t>
            </a:r>
            <a:endParaRPr lang="en-US" sz="2200" dirty="0"/>
          </a:p>
          <a:p>
            <a:pPr lvl="1">
              <a:buClr>
                <a:srgbClr val="87A91B"/>
              </a:buClr>
            </a:pPr>
            <a:r>
              <a:rPr lang="en-US" sz="2200" dirty="0" smtClean="0"/>
              <a:t>Possesses </a:t>
            </a:r>
            <a:r>
              <a:rPr lang="en-US" sz="2200" dirty="0"/>
              <a:t>weapons or has a preoccupation with </a:t>
            </a:r>
            <a:r>
              <a:rPr lang="en-US" sz="2200" dirty="0" smtClean="0"/>
              <a:t>them</a:t>
            </a:r>
            <a:endParaRPr lang="en-US" sz="2200" dirty="0"/>
          </a:p>
          <a:p>
            <a:pPr lvl="1">
              <a:buClr>
                <a:srgbClr val="87A91B"/>
              </a:buClr>
            </a:pPr>
            <a:r>
              <a:rPr lang="en-US" sz="2200" dirty="0" smtClean="0"/>
              <a:t>Becomes </a:t>
            </a:r>
            <a:r>
              <a:rPr lang="en-US" sz="2200" dirty="0"/>
              <a:t>frustrated easily and converts frustration into uncontrollable </a:t>
            </a:r>
            <a:r>
              <a:rPr lang="en-US" sz="2200" dirty="0" smtClean="0"/>
              <a:t>violence </a:t>
            </a:r>
            <a:endParaRPr lang="en-US" sz="2200" dirty="0"/>
          </a:p>
          <a:p>
            <a:pPr marL="182880" lvl="1" indent="0" algn="just">
              <a:buNone/>
            </a:pPr>
            <a:endParaRPr lang="en-US" sz="1100" dirty="0" smtClean="0"/>
          </a:p>
          <a:p>
            <a:pPr marL="182880" lvl="1" indent="0" algn="ctr">
              <a:buNone/>
            </a:pPr>
            <a:r>
              <a:rPr lang="en-US" sz="2400" b="1" dirty="0" smtClean="0"/>
              <a:t>If </a:t>
            </a:r>
            <a:r>
              <a:rPr lang="en-US" sz="2400" b="1" dirty="0"/>
              <a:t>anyone believes that someone is an </a:t>
            </a:r>
            <a:r>
              <a:rPr lang="en-US" sz="2400" b="1" u="sng" dirty="0"/>
              <a:t>imminent risk for violent or suicidal behavior</a:t>
            </a:r>
            <a:r>
              <a:rPr lang="en-US" sz="2400" b="1" dirty="0"/>
              <a:t>, they are directed to </a:t>
            </a:r>
            <a:r>
              <a:rPr lang="en-US" sz="2400" b="1" u="sng" dirty="0"/>
              <a:t>dial 911 immediately</a:t>
            </a:r>
            <a:r>
              <a:rPr lang="en-US" sz="2400" b="1" dirty="0"/>
              <a:t>. </a:t>
            </a:r>
          </a:p>
          <a:p>
            <a:pPr marL="182880" lvl="1" indent="0" algn="ctr">
              <a:buNone/>
            </a:pPr>
            <a:r>
              <a:rPr lang="en-US" sz="2400" b="1" dirty="0"/>
              <a:t>To report a </a:t>
            </a:r>
            <a:r>
              <a:rPr lang="en-US" sz="2400" b="1" dirty="0" smtClean="0"/>
              <a:t>concern, </a:t>
            </a:r>
            <a:r>
              <a:rPr lang="en-US" sz="2400" b="1" dirty="0"/>
              <a:t>contact the City Police Department at (703) 385-7924</a:t>
            </a:r>
          </a:p>
          <a:p>
            <a:pPr marL="365760" lvl="1" indent="0">
              <a:buClr>
                <a:srgbClr val="87A91B"/>
              </a:buClr>
              <a:buNone/>
            </a:pPr>
            <a:endParaRPr lang="en-US" sz="2200" dirty="0" smtClean="0"/>
          </a:p>
        </p:txBody>
      </p:sp>
      <p:sp>
        <p:nvSpPr>
          <p:cNvPr id="47107" name="Rectangle 2"/>
          <p:cNvSpPr>
            <a:spLocks noGrp="1" noChangeAspect="1" noChangeArrowheads="1"/>
          </p:cNvSpPr>
          <p:nvPr>
            <p:ph type="title"/>
          </p:nvPr>
        </p:nvSpPr>
        <p:spPr/>
        <p:txBody>
          <a:bodyPr>
            <a:normAutofit/>
          </a:bodyPr>
          <a:lstStyle/>
          <a:p>
            <a:r>
              <a:rPr lang="en-US" altLang="en-US" sz="4800" dirty="0" smtClean="0"/>
              <a:t>Reacting to Law Enforcement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8"/>
          <p:cNvSpPr>
            <a:spLocks noGrp="1"/>
          </p:cNvSpPr>
          <p:nvPr>
            <p:ph idx="1"/>
          </p:nvPr>
        </p:nvSpPr>
        <p:spPr>
          <a:xfrm>
            <a:off x="5390147" y="1685189"/>
            <a:ext cx="6304547" cy="3040816"/>
          </a:xfrm>
        </p:spPr>
        <p:txBody>
          <a:bodyPr>
            <a:normAutofit/>
          </a:bodyPr>
          <a:lstStyle/>
          <a:p>
            <a:pPr marL="111125" lvl="1" indent="3175">
              <a:buNone/>
              <a:tabLst>
                <a:tab pos="111125" algn="l"/>
              </a:tabLst>
            </a:pPr>
            <a:r>
              <a:rPr lang="en-US" altLang="en-US" sz="4000" dirty="0" smtClean="0"/>
              <a:t>Area controlled by law enforcement until:</a:t>
            </a:r>
          </a:p>
          <a:p>
            <a:pPr marL="520700" lvl="2">
              <a:tabLst>
                <a:tab pos="111125" algn="l"/>
              </a:tabLst>
            </a:pPr>
            <a:r>
              <a:rPr lang="en-US" altLang="en-US" sz="3600" dirty="0" smtClean="0"/>
              <a:t>The situation is under control</a:t>
            </a:r>
          </a:p>
          <a:p>
            <a:pPr marL="520700" lvl="2">
              <a:tabLst>
                <a:tab pos="111125" algn="l"/>
              </a:tabLst>
            </a:pPr>
            <a:r>
              <a:rPr lang="en-US" altLang="en-US" sz="3600" dirty="0" smtClean="0"/>
              <a:t>All witnesses are identified and questioned</a:t>
            </a:r>
          </a:p>
        </p:txBody>
      </p:sp>
      <p:sp>
        <p:nvSpPr>
          <p:cNvPr id="49155" name="Rectangle 2"/>
          <p:cNvSpPr>
            <a:spLocks noGrp="1" noChangeAspect="1" noChangeArrowheads="1"/>
          </p:cNvSpPr>
          <p:nvPr>
            <p:ph type="title"/>
          </p:nvPr>
        </p:nvSpPr>
        <p:spPr>
          <a:xfrm>
            <a:off x="2101850" y="304801"/>
            <a:ext cx="8108950" cy="639763"/>
          </a:xfrm>
        </p:spPr>
        <p:txBody>
          <a:bodyPr>
            <a:noAutofit/>
          </a:bodyPr>
          <a:lstStyle/>
          <a:p>
            <a:r>
              <a:rPr lang="en-US" altLang="en-US" sz="4800" dirty="0" smtClean="0"/>
              <a:t>Find a Safe Location</a:t>
            </a:r>
          </a:p>
        </p:txBody>
      </p:sp>
      <p:pic>
        <p:nvPicPr>
          <p:cNvPr id="49156" name="Picture 4" descr="Law enforcement officer taking notes while speaking to a wit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939" y="1146174"/>
            <a:ext cx="3101975" cy="4465353"/>
          </a:xfrm>
          <a:prstGeom prst="rect">
            <a:avLst/>
          </a:prstGeom>
          <a:noFill/>
          <a:ln w="9525">
            <a:solidFill>
              <a:srgbClr val="18314A"/>
            </a:solidFill>
            <a:miter lim="800000"/>
            <a:headEnd/>
            <a:tailEnd/>
          </a:ln>
          <a:effectLst>
            <a:outerShdw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8"/>
          <p:cNvSpPr>
            <a:spLocks noGrp="1"/>
          </p:cNvSpPr>
          <p:nvPr>
            <p:ph idx="1"/>
          </p:nvPr>
        </p:nvSpPr>
        <p:spPr>
          <a:xfrm>
            <a:off x="2101851" y="1068387"/>
            <a:ext cx="9275210" cy="5419039"/>
          </a:xfrm>
        </p:spPr>
        <p:txBody>
          <a:bodyPr>
            <a:normAutofit fontScale="62500" lnSpcReduction="20000"/>
          </a:bodyPr>
          <a:lstStyle/>
          <a:p>
            <a:pPr marL="111125" lvl="1" indent="3175">
              <a:buNone/>
              <a:tabLst>
                <a:tab pos="111125" algn="l"/>
              </a:tabLst>
            </a:pPr>
            <a:r>
              <a:rPr lang="en-US" altLang="en-US" sz="5100" b="1" dirty="0"/>
              <a:t>Lockdown </a:t>
            </a:r>
            <a:endParaRPr lang="en-US" altLang="en-US" sz="5100" b="1" dirty="0" smtClean="0"/>
          </a:p>
          <a:p>
            <a:pPr marL="682625" lvl="1" indent="-571500">
              <a:tabLst>
                <a:tab pos="111125" algn="l"/>
              </a:tabLst>
            </a:pPr>
            <a:r>
              <a:rPr lang="en-US" altLang="en-US" sz="5100" dirty="0" smtClean="0"/>
              <a:t>Lockdown </a:t>
            </a:r>
            <a:r>
              <a:rPr lang="en-US" altLang="en-US" sz="5100" dirty="0"/>
              <a:t>is used to describe enhanced security measures taken to protect against potentially violent </a:t>
            </a:r>
            <a:r>
              <a:rPr lang="en-US" altLang="en-US" sz="5100" dirty="0" smtClean="0"/>
              <a:t>intruders</a:t>
            </a:r>
            <a:endParaRPr lang="en-US" altLang="en-US" sz="5100" dirty="0"/>
          </a:p>
          <a:p>
            <a:pPr marL="682625" lvl="1" indent="-571500">
              <a:tabLst>
                <a:tab pos="111125" algn="l"/>
              </a:tabLst>
            </a:pPr>
            <a:r>
              <a:rPr lang="en-US" altLang="en-US" sz="5100" dirty="0" smtClean="0"/>
              <a:t>All </a:t>
            </a:r>
            <a:r>
              <a:rPr lang="en-US" altLang="en-US" sz="5100" dirty="0"/>
              <a:t>city employees stay in place within </a:t>
            </a:r>
            <a:r>
              <a:rPr lang="en-US" altLang="en-US" sz="5100" dirty="0" smtClean="0"/>
              <a:t>department</a:t>
            </a:r>
          </a:p>
          <a:p>
            <a:pPr marL="682625" lvl="1" indent="-571500">
              <a:tabLst>
                <a:tab pos="111125" algn="l"/>
              </a:tabLst>
            </a:pPr>
            <a:r>
              <a:rPr lang="en-US" altLang="en-US" sz="5100" dirty="0" smtClean="0"/>
              <a:t>Employees </a:t>
            </a:r>
            <a:r>
              <a:rPr lang="en-US" altLang="en-US" sz="5100" dirty="0"/>
              <a:t>remain in locked offices, unobservable from outside (lights-off, window blinds closed, door windows obscured with paper) and outside potential lines of </a:t>
            </a:r>
            <a:r>
              <a:rPr lang="en-US" altLang="en-US" sz="5100" dirty="0" smtClean="0"/>
              <a:t>fire</a:t>
            </a:r>
          </a:p>
          <a:p>
            <a:pPr marL="682625" lvl="1" indent="-571500">
              <a:tabLst>
                <a:tab pos="111125" algn="l"/>
              </a:tabLst>
            </a:pPr>
            <a:r>
              <a:rPr lang="en-US" altLang="en-US" sz="5100" dirty="0" smtClean="0"/>
              <a:t>Employees </a:t>
            </a:r>
            <a:r>
              <a:rPr lang="en-US" altLang="en-US" sz="5100" dirty="0"/>
              <a:t>disregard fire </a:t>
            </a:r>
            <a:r>
              <a:rPr lang="en-US" altLang="en-US" sz="5100" dirty="0" smtClean="0"/>
              <a:t>alarms</a:t>
            </a:r>
          </a:p>
          <a:p>
            <a:pPr marL="682625" lvl="1" indent="-571500">
              <a:tabLst>
                <a:tab pos="111125" algn="l"/>
              </a:tabLst>
            </a:pPr>
            <a:r>
              <a:rPr lang="en-US" altLang="en-US" sz="5100" dirty="0" smtClean="0"/>
              <a:t>No </a:t>
            </a:r>
            <a:r>
              <a:rPr lang="en-US" altLang="en-US" sz="5100" dirty="0"/>
              <a:t>one enters or exits the building, except public safety </a:t>
            </a:r>
            <a:r>
              <a:rPr lang="en-US" altLang="en-US" sz="5100" dirty="0" smtClean="0"/>
              <a:t>personnel</a:t>
            </a:r>
            <a:r>
              <a:rPr lang="en-US" altLang="en-US" sz="5100" dirty="0"/>
              <a:t>.</a:t>
            </a:r>
            <a:endParaRPr lang="en-US" altLang="en-US" sz="5100" dirty="0" smtClean="0"/>
          </a:p>
        </p:txBody>
      </p:sp>
      <p:sp>
        <p:nvSpPr>
          <p:cNvPr id="49155" name="Rectangle 2"/>
          <p:cNvSpPr>
            <a:spLocks noGrp="1" noChangeAspect="1" noChangeArrowheads="1"/>
          </p:cNvSpPr>
          <p:nvPr>
            <p:ph type="title"/>
          </p:nvPr>
        </p:nvSpPr>
        <p:spPr>
          <a:xfrm>
            <a:off x="2101850" y="304801"/>
            <a:ext cx="8108950" cy="639763"/>
          </a:xfrm>
        </p:spPr>
        <p:txBody>
          <a:bodyPr>
            <a:noAutofit/>
          </a:bodyPr>
          <a:lstStyle/>
          <a:p>
            <a:r>
              <a:rPr lang="en-US" altLang="en-US" sz="4800" dirty="0" smtClean="0"/>
              <a:t>City of Fairfax Guidance</a:t>
            </a:r>
          </a:p>
        </p:txBody>
      </p:sp>
    </p:spTree>
    <p:extLst>
      <p:ext uri="{BB962C8B-B14F-4D97-AF65-F5344CB8AC3E}">
        <p14:creationId xmlns:p14="http://schemas.microsoft.com/office/powerpoint/2010/main" val="264839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8"/>
          <p:cNvSpPr>
            <a:spLocks noGrp="1"/>
          </p:cNvSpPr>
          <p:nvPr>
            <p:ph idx="1"/>
          </p:nvPr>
        </p:nvSpPr>
        <p:spPr>
          <a:xfrm>
            <a:off x="2101850" y="1068387"/>
            <a:ext cx="9313711" cy="5322787"/>
          </a:xfrm>
        </p:spPr>
        <p:txBody>
          <a:bodyPr>
            <a:normAutofit fontScale="92500" lnSpcReduction="20000"/>
          </a:bodyPr>
          <a:lstStyle/>
          <a:p>
            <a:pPr marL="111125" lvl="1" indent="3175">
              <a:buNone/>
              <a:tabLst>
                <a:tab pos="111125" algn="l"/>
              </a:tabLst>
            </a:pPr>
            <a:r>
              <a:rPr lang="en-US" altLang="en-US" sz="3800" b="1" dirty="0"/>
              <a:t>Secure the Building </a:t>
            </a:r>
            <a:endParaRPr lang="en-US" altLang="en-US" sz="3800" b="1" dirty="0" smtClean="0"/>
          </a:p>
          <a:p>
            <a:pPr marL="682625" lvl="1" indent="-571500">
              <a:tabLst>
                <a:tab pos="111125" algn="l"/>
              </a:tabLst>
            </a:pPr>
            <a:r>
              <a:rPr lang="en-US" altLang="en-US" sz="3800" dirty="0" smtClean="0"/>
              <a:t>Secure </a:t>
            </a:r>
            <a:r>
              <a:rPr lang="en-US" altLang="en-US" sz="3800" dirty="0"/>
              <a:t>the building </a:t>
            </a:r>
            <a:r>
              <a:rPr lang="en-US" altLang="en-US" sz="3800" dirty="0" smtClean="0"/>
              <a:t>if </a:t>
            </a:r>
            <a:r>
              <a:rPr lang="en-US" altLang="en-US" sz="3800" dirty="0"/>
              <a:t>the danger is outside the building (example, a robbery near the building). Outside activities are cancelled; all exterior doors are secured while employees are free to move about inside their </a:t>
            </a:r>
            <a:r>
              <a:rPr lang="en-US" altLang="en-US" sz="3800" dirty="0" smtClean="0"/>
              <a:t>building</a:t>
            </a:r>
          </a:p>
          <a:p>
            <a:pPr marL="682625" lvl="1" indent="-571500">
              <a:tabLst>
                <a:tab pos="111125" algn="l"/>
              </a:tabLst>
            </a:pPr>
            <a:r>
              <a:rPr lang="en-US" altLang="en-US" sz="3800" dirty="0" smtClean="0"/>
              <a:t>No </a:t>
            </a:r>
            <a:r>
              <a:rPr lang="en-US" altLang="en-US" sz="3800" dirty="0"/>
              <a:t>one is allowed outside of the </a:t>
            </a:r>
            <a:r>
              <a:rPr lang="en-US" altLang="en-US" sz="3800" dirty="0" smtClean="0"/>
              <a:t>building</a:t>
            </a:r>
          </a:p>
          <a:p>
            <a:pPr marL="682625" lvl="1" indent="-571500">
              <a:tabLst>
                <a:tab pos="111125" algn="l"/>
              </a:tabLst>
            </a:pPr>
            <a:r>
              <a:rPr lang="en-US" altLang="en-US" sz="3800" dirty="0" smtClean="0"/>
              <a:t>All </a:t>
            </a:r>
            <a:r>
              <a:rPr lang="en-US" altLang="en-US" sz="3800" dirty="0"/>
              <a:t>exterior doors are closed &amp; </a:t>
            </a:r>
            <a:r>
              <a:rPr lang="en-US" altLang="en-US" sz="3800" dirty="0" smtClean="0"/>
              <a:t>locked</a:t>
            </a:r>
          </a:p>
          <a:p>
            <a:pPr marL="682625" lvl="1" indent="-571500">
              <a:tabLst>
                <a:tab pos="111125" algn="l"/>
              </a:tabLst>
            </a:pPr>
            <a:r>
              <a:rPr lang="en-US" altLang="en-US" sz="3800" dirty="0" smtClean="0"/>
              <a:t>Employees </a:t>
            </a:r>
            <a:r>
              <a:rPr lang="en-US" altLang="en-US" sz="3800" dirty="0"/>
              <a:t>will be posted at the building main entrance to control visitor access, issue passes, direct to reunification area if </a:t>
            </a:r>
            <a:r>
              <a:rPr lang="en-US" altLang="en-US" sz="3800" dirty="0" smtClean="0"/>
              <a:t>applicable</a:t>
            </a:r>
          </a:p>
        </p:txBody>
      </p:sp>
      <p:sp>
        <p:nvSpPr>
          <p:cNvPr id="49155" name="Rectangle 2"/>
          <p:cNvSpPr>
            <a:spLocks noGrp="1" noChangeAspect="1" noChangeArrowheads="1"/>
          </p:cNvSpPr>
          <p:nvPr>
            <p:ph type="title"/>
          </p:nvPr>
        </p:nvSpPr>
        <p:spPr>
          <a:xfrm>
            <a:off x="2101850" y="304801"/>
            <a:ext cx="8108950" cy="639763"/>
          </a:xfrm>
        </p:spPr>
        <p:txBody>
          <a:bodyPr>
            <a:noAutofit/>
          </a:bodyPr>
          <a:lstStyle/>
          <a:p>
            <a:r>
              <a:rPr lang="en-US" altLang="en-US" sz="4800" dirty="0" smtClean="0"/>
              <a:t>City of Fairfax Guidance</a:t>
            </a:r>
          </a:p>
        </p:txBody>
      </p:sp>
    </p:spTree>
    <p:extLst>
      <p:ext uri="{BB962C8B-B14F-4D97-AF65-F5344CB8AC3E}">
        <p14:creationId xmlns:p14="http://schemas.microsoft.com/office/powerpoint/2010/main" val="273562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170" name="Title 3"/>
          <p:cNvSpPr>
            <a:spLocks noGrp="1"/>
          </p:cNvSpPr>
          <p:nvPr>
            <p:ph type="ctrTitle"/>
          </p:nvPr>
        </p:nvSpPr>
        <p:spPr>
          <a:xfrm>
            <a:off x="2209800" y="695326"/>
            <a:ext cx="7772400" cy="3262313"/>
          </a:xfrm>
        </p:spPr>
        <p:txBody>
          <a:bodyPr anchor="t"/>
          <a:lstStyle/>
          <a:p>
            <a:pPr algn="ctr">
              <a:spcBef>
                <a:spcPts val="1200"/>
              </a:spcBef>
              <a:defRPr/>
            </a:pPr>
            <a:r>
              <a:rPr lang="en-US" sz="2800" dirty="0">
                <a:solidFill>
                  <a:schemeClr val="bg1"/>
                </a:solidFill>
                <a:latin typeface="+mn-lt"/>
              </a:rPr>
              <a:t>DISPATCHER:</a:t>
            </a:r>
            <a:r>
              <a:rPr lang="en-US" sz="2800" dirty="0">
                <a:latin typeface="+mn-lt"/>
              </a:rPr>
              <a:t/>
            </a:r>
            <a:br>
              <a:rPr lang="en-US" sz="2800" dirty="0">
                <a:latin typeface="+mn-lt"/>
              </a:rPr>
            </a:br>
            <a:r>
              <a:rPr lang="en-US" sz="2800" dirty="0">
                <a:solidFill>
                  <a:srgbClr val="B3CCEB"/>
                </a:solidFill>
                <a:latin typeface="+mn-lt"/>
              </a:rPr>
              <a:t>“911, what is the nature of your emergency?” </a:t>
            </a:r>
            <a:r>
              <a:rPr lang="en-US" sz="2800" dirty="0">
                <a:solidFill>
                  <a:srgbClr val="00B0F0"/>
                </a:solidFill>
                <a:latin typeface="+mn-lt"/>
              </a:rPr>
              <a:t/>
            </a:r>
            <a:br>
              <a:rPr lang="en-US" sz="2800" dirty="0">
                <a:solidFill>
                  <a:srgbClr val="00B0F0"/>
                </a:solidFill>
                <a:latin typeface="+mn-lt"/>
              </a:rPr>
            </a:br>
            <a:r>
              <a:rPr lang="en-US" sz="2800" dirty="0">
                <a:latin typeface="+mn-lt"/>
              </a:rPr>
              <a:t/>
            </a:r>
            <a:br>
              <a:rPr lang="en-US" sz="2800" dirty="0">
                <a:latin typeface="+mn-lt"/>
              </a:rPr>
            </a:br>
            <a:r>
              <a:rPr lang="en-US" sz="2800" dirty="0">
                <a:solidFill>
                  <a:schemeClr val="bg1"/>
                </a:solidFill>
                <a:latin typeface="+mn-lt"/>
              </a:rPr>
              <a:t>CALLER:</a:t>
            </a:r>
            <a:r>
              <a:rPr lang="en-US" sz="2800" dirty="0">
                <a:latin typeface="+mn-lt"/>
              </a:rPr>
              <a:t/>
            </a:r>
            <a:br>
              <a:rPr lang="en-US" sz="2800" dirty="0">
                <a:latin typeface="+mn-lt"/>
              </a:rPr>
            </a:br>
            <a:r>
              <a:rPr lang="en-US" sz="2800" dirty="0">
                <a:solidFill>
                  <a:srgbClr val="B3CCEB"/>
                </a:solidFill>
                <a:latin typeface="+mn-lt"/>
              </a:rPr>
              <a:t>“There’s somebody with a gun in the main entrance to the mall and I don’t . . .”</a:t>
            </a:r>
            <a:r>
              <a:rPr lang="en-US" sz="2800" dirty="0">
                <a:solidFill>
                  <a:srgbClr val="71DAFF"/>
                </a:solidFill>
                <a:latin typeface="+mn-lt"/>
              </a:rPr>
              <a:t/>
            </a:r>
            <a:br>
              <a:rPr lang="en-US" sz="2800" dirty="0">
                <a:solidFill>
                  <a:srgbClr val="71DAFF"/>
                </a:solidFill>
                <a:latin typeface="+mn-lt"/>
              </a:rPr>
            </a:br>
            <a:r>
              <a:rPr lang="en-US" sz="2800" dirty="0">
                <a:solidFill>
                  <a:srgbClr val="71DAFF"/>
                </a:solidFill>
                <a:latin typeface="+mn-lt"/>
              </a:rPr>
              <a:t/>
            </a:r>
            <a:br>
              <a:rPr lang="en-US" sz="2800" dirty="0">
                <a:solidFill>
                  <a:srgbClr val="71DAFF"/>
                </a:solidFill>
                <a:latin typeface="+mn-lt"/>
              </a:rPr>
            </a:br>
            <a:endParaRPr lang="en-US" sz="2800" dirty="0">
              <a:solidFill>
                <a:schemeClr val="bg1"/>
              </a:solidFill>
              <a:latin typeface="+mn-lt"/>
            </a:endParaRPr>
          </a:p>
        </p:txBody>
      </p:sp>
      <p:pic>
        <p:nvPicPr>
          <p:cNvPr id="5" name="Active-Shooter-9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9982200" y="4937761"/>
            <a:ext cx="1510130" cy="151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40000" y="4271963"/>
            <a:ext cx="7112000" cy="1816100"/>
          </a:xfrm>
          <a:prstGeom prst="rect">
            <a:avLst/>
          </a:prstGeom>
          <a:noFill/>
        </p:spPr>
        <p:txBody>
          <a:bodyPr>
            <a:spAutoFit/>
          </a:bodyPr>
          <a:lstStyle/>
          <a:p>
            <a:pPr algn="ctr" fontAlgn="base">
              <a:spcBef>
                <a:spcPct val="0"/>
              </a:spcBef>
              <a:spcAft>
                <a:spcPct val="0"/>
              </a:spcAft>
              <a:defRPr/>
            </a:pPr>
            <a:r>
              <a:rPr lang="en-US" sz="2800" b="1" dirty="0">
                <a:solidFill>
                  <a:srgbClr val="FFFFFF"/>
                </a:solidFill>
              </a:rPr>
              <a:t>Active shooter situations are unpredictable and evolve quickly.</a:t>
            </a:r>
            <a:br>
              <a:rPr lang="en-US" sz="2800" b="1" dirty="0">
                <a:solidFill>
                  <a:srgbClr val="FFFFFF"/>
                </a:solidFill>
              </a:rPr>
            </a:br>
            <a:r>
              <a:rPr lang="en-US" sz="2800" b="1" dirty="0">
                <a:solidFill>
                  <a:srgbClr val="FFFFFF"/>
                </a:solidFill>
              </a:rPr>
              <a:t/>
            </a:r>
            <a:br>
              <a:rPr lang="en-US" sz="2800" b="1" dirty="0">
                <a:solidFill>
                  <a:srgbClr val="FFFFFF"/>
                </a:solidFill>
              </a:rPr>
            </a:br>
            <a:r>
              <a:rPr lang="en-US" sz="2800" b="1" dirty="0">
                <a:solidFill>
                  <a:srgbClr val="FFFFFF"/>
                </a:solidFill>
              </a:rPr>
              <a:t>Are you prepared?</a:t>
            </a:r>
            <a:endParaRPr lang="en-US" sz="2800" b="1"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180" fill="hold"/>
                                        <p:tgtEl>
                                          <p:spTgt spid="5"/>
                                        </p:tgtEl>
                                      </p:cBhvr>
                                    </p:cmd>
                                  </p:childTnLst>
                                </p:cTn>
                              </p:par>
                              <p:par>
                                <p:cTn id="7" presetID="22" presetClass="entr" presetSubtype="1" fill="hold" grpId="0"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wipe(up)">
                                      <p:cBhvr>
                                        <p:cTn id="9" dur="1000"/>
                                        <p:tgtEl>
                                          <p:spTgt spid="7170"/>
                                        </p:tgtEl>
                                      </p:cBhvr>
                                    </p:animEffect>
                                  </p:childTnLst>
                                </p:cTn>
                              </p:par>
                              <p:par>
                                <p:cTn id="10" presetID="22" presetClass="entr" presetSubtype="1" fill="hold" grpId="0" nodeType="withEffect">
                                  <p:stCondLst>
                                    <p:cond delay="450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7170"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6888"/>
            <a:ext cx="9144000" cy="1143000"/>
          </a:xfrm>
        </p:spPr>
        <p:txBody>
          <a:bodyPr>
            <a:normAutofit/>
          </a:bodyPr>
          <a:lstStyle/>
          <a:p>
            <a:r>
              <a:rPr lang="en-US" sz="4000" b="1" dirty="0" smtClean="0"/>
              <a:t>Important phone numbers</a:t>
            </a:r>
            <a:endParaRPr lang="en-US" sz="4000" b="1"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204977887"/>
              </p:ext>
            </p:extLst>
          </p:nvPr>
        </p:nvGraphicFramePr>
        <p:xfrm>
          <a:off x="1527175" y="1600200"/>
          <a:ext cx="4498975" cy="4801337"/>
        </p:xfrm>
        <a:graphic>
          <a:graphicData uri="http://schemas.openxmlformats.org/drawingml/2006/table">
            <a:tbl>
              <a:tblPr firstRow="1" firstCol="1" bandRow="1">
                <a:tableStyleId>{B301B821-A1FF-4177-AEE7-76D212191A09}</a:tableStyleId>
              </a:tblPr>
              <a:tblGrid>
                <a:gridCol w="3011411"/>
                <a:gridCol w="1487564"/>
              </a:tblGrid>
              <a:tr h="569021">
                <a:tc>
                  <a:txBody>
                    <a:bodyPr/>
                    <a:lstStyle/>
                    <a:p>
                      <a:pPr marL="0" marR="0">
                        <a:lnSpc>
                          <a:spcPct val="107000"/>
                        </a:lnSpc>
                        <a:spcBef>
                          <a:spcPts val="0"/>
                        </a:spcBef>
                        <a:spcAft>
                          <a:spcPts val="1050"/>
                        </a:spcAft>
                      </a:pPr>
                      <a:r>
                        <a:rPr lang="en-US" sz="1800" dirty="0">
                          <a:effectLst/>
                        </a:rPr>
                        <a:t>EMERGENCIES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800" dirty="0">
                          <a:effectLst/>
                        </a:rPr>
                        <a:t>911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54592">
                <a:tc>
                  <a:txBody>
                    <a:bodyPr/>
                    <a:lstStyle/>
                    <a:p>
                      <a:pPr marL="0" marR="0">
                        <a:lnSpc>
                          <a:spcPct val="107000"/>
                        </a:lnSpc>
                        <a:spcBef>
                          <a:spcPts val="0"/>
                        </a:spcBef>
                        <a:spcAft>
                          <a:spcPts val="1050"/>
                        </a:spcAft>
                      </a:pPr>
                      <a:r>
                        <a:rPr lang="en-US" sz="1600" dirty="0">
                          <a:effectLst/>
                        </a:rPr>
                        <a:t>City of Fairfax Emergency Management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703-385-4856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dirty="0" err="1">
                          <a:effectLst/>
                        </a:rPr>
                        <a:t>Crisislink</a:t>
                      </a:r>
                      <a:r>
                        <a:rPr lang="en-US" sz="1600" dirty="0">
                          <a:effectLst/>
                        </a:rPr>
                        <a:t> Hotline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703-527-4077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dirty="0" smtClean="0">
                          <a:effectLst/>
                          <a:latin typeface="+mn-lt"/>
                          <a:ea typeface="+mn-ea"/>
                          <a:cs typeface="+mn-cs"/>
                        </a:rPr>
                        <a:t>Fairfax</a:t>
                      </a:r>
                      <a:r>
                        <a:rPr lang="en-US" sz="1600" baseline="0" dirty="0" smtClean="0">
                          <a:effectLst/>
                          <a:latin typeface="+mn-lt"/>
                          <a:ea typeface="+mn-ea"/>
                          <a:cs typeface="+mn-cs"/>
                        </a:rPr>
                        <a:t> County Health Department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703-246-7100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54592">
                <a:tc>
                  <a:txBody>
                    <a:bodyPr/>
                    <a:lstStyle/>
                    <a:p>
                      <a:pPr marL="0" marR="0">
                        <a:lnSpc>
                          <a:spcPct val="100000"/>
                        </a:lnSpc>
                        <a:spcBef>
                          <a:spcPts val="0"/>
                        </a:spcBef>
                        <a:spcAft>
                          <a:spcPts val="0"/>
                        </a:spcAft>
                      </a:pPr>
                      <a:r>
                        <a:rPr lang="en-US" sz="1600" dirty="0">
                          <a:effectLst/>
                        </a:rPr>
                        <a:t>City of Fairfax Police </a:t>
                      </a:r>
                      <a:r>
                        <a:rPr lang="en-US" sz="1600" dirty="0" smtClean="0">
                          <a:effectLst/>
                        </a:rPr>
                        <a:t>– </a:t>
                      </a:r>
                    </a:p>
                    <a:p>
                      <a:pPr marL="0" marR="0">
                        <a:lnSpc>
                          <a:spcPct val="100000"/>
                        </a:lnSpc>
                        <a:spcBef>
                          <a:spcPts val="0"/>
                        </a:spcBef>
                        <a:spcAft>
                          <a:spcPts val="0"/>
                        </a:spcAft>
                      </a:pPr>
                      <a:r>
                        <a:rPr lang="en-US" sz="1600" dirty="0" smtClean="0">
                          <a:effectLst/>
                        </a:rPr>
                        <a:t>Non-emergency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703-385-7924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54592">
                <a:tc>
                  <a:txBody>
                    <a:bodyPr/>
                    <a:lstStyle/>
                    <a:p>
                      <a:pPr marL="0" marR="0">
                        <a:lnSpc>
                          <a:spcPct val="107000"/>
                        </a:lnSpc>
                        <a:spcBef>
                          <a:spcPts val="0"/>
                        </a:spcBef>
                        <a:spcAft>
                          <a:spcPts val="1050"/>
                        </a:spcAft>
                      </a:pPr>
                      <a:r>
                        <a:rPr lang="en-US" sz="1600" dirty="0">
                          <a:effectLst/>
                        </a:rPr>
                        <a:t>City of Fairfax Fire Department - Non-emergency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703-385-7940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a:effectLst/>
                        </a:rPr>
                        <a:t>Fairfax Volunteer Fire Department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703-385-7877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a:effectLst/>
                        </a:rPr>
                        <a:t>The Virginia Relay Center - TTY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dirty="0">
                          <a:effectLst/>
                        </a:rPr>
                        <a:t>The Virginia Relay Center - Voice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bl>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val="519805101"/>
              </p:ext>
            </p:extLst>
          </p:nvPr>
        </p:nvGraphicFramePr>
        <p:xfrm>
          <a:off x="6172200" y="1600200"/>
          <a:ext cx="4498975" cy="4805416"/>
        </p:xfrm>
        <a:graphic>
          <a:graphicData uri="http://schemas.openxmlformats.org/drawingml/2006/table">
            <a:tbl>
              <a:tblPr firstRow="1" firstCol="1" bandRow="1">
                <a:tableStyleId>{B301B821-A1FF-4177-AEE7-76D212191A09}</a:tableStyleId>
              </a:tblPr>
              <a:tblGrid>
                <a:gridCol w="3011411"/>
                <a:gridCol w="1487564"/>
              </a:tblGrid>
              <a:tr h="525296">
                <a:tc>
                  <a:txBody>
                    <a:bodyPr/>
                    <a:lstStyle/>
                    <a:p>
                      <a:pPr marL="0" marR="0">
                        <a:lnSpc>
                          <a:spcPct val="107000"/>
                        </a:lnSpc>
                        <a:spcBef>
                          <a:spcPts val="0"/>
                        </a:spcBef>
                        <a:spcAft>
                          <a:spcPts val="1050"/>
                        </a:spcAft>
                      </a:pPr>
                      <a:r>
                        <a:rPr lang="en-US" sz="1600" dirty="0" smtClean="0">
                          <a:effectLst/>
                        </a:rPr>
                        <a:t>City of Fairfax Police Department - Emergency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0000"/>
                        </a:lnSpc>
                        <a:spcBef>
                          <a:spcPts val="0"/>
                        </a:spcBef>
                        <a:spcAft>
                          <a:spcPts val="0"/>
                        </a:spcAft>
                      </a:pPr>
                      <a:r>
                        <a:rPr lang="en-US" sz="1600" dirty="0" smtClean="0">
                          <a:effectLst/>
                        </a:rPr>
                        <a:t>911 or </a:t>
                      </a:r>
                      <a:endParaRPr lang="en-US" sz="1800" dirty="0" smtClean="0">
                        <a:effectLst/>
                      </a:endParaRPr>
                    </a:p>
                    <a:p>
                      <a:pPr marL="0" marR="0">
                        <a:lnSpc>
                          <a:spcPct val="100000"/>
                        </a:lnSpc>
                        <a:spcBef>
                          <a:spcPts val="0"/>
                        </a:spcBef>
                        <a:spcAft>
                          <a:spcPts val="0"/>
                        </a:spcAft>
                      </a:pPr>
                      <a:r>
                        <a:rPr lang="en-US" sz="1600" dirty="0" smtClean="0">
                          <a:effectLst/>
                        </a:rPr>
                        <a:t>703-591-5511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Salvation Army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703-385-8700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American Red Cross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1-866-438-4636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Department of Homeland Security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1-800-BE-READY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Center for Disease Control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1-800-311-3435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National Weather Service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703-260-0809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FEMA Disaster Assistance Hotline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1-800-621-3362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FEMA Disaster Assistance Hotline - TTY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1-800-462-7585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FEMA False Claim Reporting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1-800-323-9603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bl>
          </a:graphicData>
        </a:graphic>
      </p:graphicFrame>
    </p:spTree>
    <p:extLst>
      <p:ext uri="{BB962C8B-B14F-4D97-AF65-F5344CB8AC3E}">
        <p14:creationId xmlns:p14="http://schemas.microsoft.com/office/powerpoint/2010/main" val="2336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8807131" y="5736643"/>
            <a:ext cx="3125787" cy="666039"/>
          </a:xfrm>
        </p:spPr>
        <p:txBody>
          <a:bodyPr>
            <a:normAutofit/>
          </a:bodyPr>
          <a:lstStyle/>
          <a:p>
            <a:r>
              <a:rPr lang="en-US" sz="3600" dirty="0" smtClean="0">
                <a:effectLst>
                  <a:outerShdw blurRad="60007" dist="310007" dir="7680000" sy="30000" kx="1300200" algn="ctr" rotWithShape="0">
                    <a:prstClr val="black">
                      <a:alpha val="32000"/>
                    </a:prstClr>
                  </a:outerShdw>
                </a:effectLst>
              </a:rPr>
              <a:t>Find Out More!</a:t>
            </a:r>
            <a:endParaRPr lang="en-US" sz="3600" dirty="0">
              <a:effectLst>
                <a:outerShdw blurRad="60007" dist="310007" dir="7680000" sy="30000" kx="1300200" algn="ctr" rotWithShape="0">
                  <a:prstClr val="black">
                    <a:alpha val="32000"/>
                  </a:prstClr>
                </a:outerShdw>
              </a:effectLst>
            </a:endParaRPr>
          </a:p>
        </p:txBody>
      </p:sp>
      <p:sp>
        <p:nvSpPr>
          <p:cNvPr id="3" name="Title 2"/>
          <p:cNvSpPr>
            <a:spLocks noGrp="1"/>
          </p:cNvSpPr>
          <p:nvPr>
            <p:ph type="title"/>
          </p:nvPr>
        </p:nvSpPr>
        <p:spPr>
          <a:xfrm>
            <a:off x="8413210" y="2952706"/>
            <a:ext cx="3913631" cy="2877260"/>
          </a:xfrm>
        </p:spPr>
        <p:txBody>
          <a:bodyPr>
            <a:normAutofit/>
          </a:bodyPr>
          <a:lstStyle/>
          <a:p>
            <a:r>
              <a:rPr lang="en-US" sz="6000" b="1" dirty="0" smtClean="0">
                <a:effectLst>
                  <a:glow rad="228600">
                    <a:schemeClr val="accent6">
                      <a:satMod val="175000"/>
                      <a:alpha val="40000"/>
                    </a:schemeClr>
                  </a:glow>
                  <a:outerShdw blurRad="60007" dist="310007" dir="7680000" sy="30000" kx="1300200" algn="ctr" rotWithShape="0">
                    <a:prstClr val="black">
                      <a:alpha val="32000"/>
                    </a:prstClr>
                  </a:outerShdw>
                </a:effectLst>
              </a:rPr>
              <a:t>Resources</a:t>
            </a:r>
            <a:endParaRPr lang="en-US" sz="6000" b="1" dirty="0">
              <a:effectLst>
                <a:glow rad="228600">
                  <a:schemeClr val="accent6">
                    <a:satMod val="175000"/>
                    <a:alpha val="40000"/>
                  </a:schemeClr>
                </a:glow>
                <a:outerShdw blurRad="60007" dist="310007" dir="7680000" sy="30000" kx="1300200" algn="ctr" rotWithShape="0">
                  <a:prstClr val="black">
                    <a:alpha val="32000"/>
                  </a:prstClr>
                </a:outerShdw>
              </a:effectLst>
            </a:endParaRPr>
          </a:p>
        </p:txBody>
      </p:sp>
      <p:sp>
        <p:nvSpPr>
          <p:cNvPr id="5" name="TextBox 4"/>
          <p:cNvSpPr txBox="1"/>
          <p:nvPr/>
        </p:nvSpPr>
        <p:spPr>
          <a:xfrm>
            <a:off x="201168" y="118872"/>
            <a:ext cx="8247888" cy="6463308"/>
          </a:xfrm>
          <a:prstGeom prst="rect">
            <a:avLst/>
          </a:prstGeom>
          <a:noFill/>
        </p:spPr>
        <p:txBody>
          <a:bodyPr wrap="square" rtlCol="0">
            <a:spAutoFit/>
          </a:bodyPr>
          <a:lstStyle/>
          <a:p>
            <a:r>
              <a:rPr lang="en-US" dirty="0"/>
              <a:t>DHS Active Shooter Webinar</a:t>
            </a:r>
          </a:p>
          <a:p>
            <a:r>
              <a:rPr lang="en-US" dirty="0">
                <a:solidFill>
                  <a:srgbClr val="FF0000"/>
                </a:solidFill>
                <a:hlinkClick r:id="rId2"/>
              </a:rPr>
              <a:t>https://share.dhs.gov/asaware2011</a:t>
            </a:r>
            <a:endParaRPr lang="en-US" dirty="0">
              <a:solidFill>
                <a:srgbClr val="FF0000"/>
              </a:solidFill>
            </a:endParaRPr>
          </a:p>
          <a:p>
            <a:endParaRPr lang="en-US" dirty="0" smtClean="0"/>
          </a:p>
          <a:p>
            <a:r>
              <a:rPr lang="en-US" dirty="0"/>
              <a:t>DHS Active Shooter Preparedness</a:t>
            </a:r>
          </a:p>
          <a:p>
            <a:r>
              <a:rPr lang="en-US" dirty="0">
                <a:solidFill>
                  <a:srgbClr val="FF0000"/>
                </a:solidFill>
                <a:hlinkClick r:id="rId3"/>
              </a:rPr>
              <a:t>http://www.dhs.gov/active-shooter-preparedness</a:t>
            </a:r>
            <a:endParaRPr lang="en-US" dirty="0" smtClean="0"/>
          </a:p>
          <a:p>
            <a:endParaRPr lang="en-US" dirty="0"/>
          </a:p>
          <a:p>
            <a:r>
              <a:rPr lang="en-US" dirty="0" smtClean="0"/>
              <a:t>FEMA Active Shooter Independent Study Course</a:t>
            </a:r>
          </a:p>
          <a:p>
            <a:r>
              <a:rPr lang="en-US" dirty="0">
                <a:hlinkClick r:id="rId4"/>
              </a:rPr>
              <a:t>http://</a:t>
            </a:r>
            <a:r>
              <a:rPr lang="en-US" dirty="0" smtClean="0">
                <a:hlinkClick r:id="rId4"/>
              </a:rPr>
              <a:t>training.fema.gov/is/courseoverview.aspx?code=is-907</a:t>
            </a:r>
            <a:r>
              <a:rPr lang="en-US" dirty="0" smtClean="0"/>
              <a:t> </a:t>
            </a:r>
          </a:p>
          <a:p>
            <a:endParaRPr lang="en-US" dirty="0"/>
          </a:p>
          <a:p>
            <a:r>
              <a:rPr lang="en-US" dirty="0" smtClean="0"/>
              <a:t>City of Fairfax Office of Emergency Management</a:t>
            </a:r>
          </a:p>
          <a:p>
            <a:r>
              <a:rPr lang="en-US" dirty="0">
                <a:hlinkClick r:id="rId5"/>
              </a:rPr>
              <a:t>http://</a:t>
            </a:r>
            <a:r>
              <a:rPr lang="en-US" dirty="0" smtClean="0">
                <a:hlinkClick r:id="rId5"/>
              </a:rPr>
              <a:t>www.fairfaxva.gov/government/emergency-management</a:t>
            </a:r>
            <a:r>
              <a:rPr lang="en-US" dirty="0" smtClean="0"/>
              <a:t> </a:t>
            </a:r>
          </a:p>
          <a:p>
            <a:endParaRPr lang="en-US" dirty="0" smtClean="0"/>
          </a:p>
          <a:p>
            <a:r>
              <a:rPr lang="en-US" dirty="0" smtClean="0"/>
              <a:t>Fairfax City Alert</a:t>
            </a:r>
          </a:p>
          <a:p>
            <a:r>
              <a:rPr lang="en-US" dirty="0">
                <a:hlinkClick r:id="rId6"/>
              </a:rPr>
              <a:t>http://</a:t>
            </a:r>
            <a:r>
              <a:rPr lang="en-US" dirty="0" smtClean="0">
                <a:hlinkClick r:id="rId6"/>
              </a:rPr>
              <a:t>fairfaxva.gov/about-us/fairfax-city-alert</a:t>
            </a:r>
            <a:r>
              <a:rPr lang="en-US" dirty="0" smtClean="0"/>
              <a:t> </a:t>
            </a:r>
            <a:endParaRPr lang="en-US" dirty="0"/>
          </a:p>
          <a:p>
            <a:endParaRPr lang="en-US" dirty="0"/>
          </a:p>
          <a:p>
            <a:r>
              <a:rPr lang="en-US" dirty="0" smtClean="0"/>
              <a:t>Ready Virginia</a:t>
            </a:r>
          </a:p>
          <a:p>
            <a:r>
              <a:rPr lang="en-US" dirty="0">
                <a:hlinkClick r:id="rId7"/>
              </a:rPr>
              <a:t>http://</a:t>
            </a:r>
            <a:r>
              <a:rPr lang="en-US" dirty="0" smtClean="0">
                <a:hlinkClick r:id="rId7"/>
              </a:rPr>
              <a:t>www.vaemergency.gov/readyvirginia</a:t>
            </a:r>
            <a:r>
              <a:rPr lang="en-US" dirty="0" smtClean="0"/>
              <a:t> </a:t>
            </a:r>
            <a:endParaRPr lang="en-US" dirty="0"/>
          </a:p>
          <a:p>
            <a:endParaRPr lang="en-US" dirty="0"/>
          </a:p>
          <a:p>
            <a:r>
              <a:rPr lang="en-US" dirty="0" smtClean="0"/>
              <a:t>Family Communications Plan</a:t>
            </a:r>
          </a:p>
          <a:p>
            <a:r>
              <a:rPr lang="en-US" dirty="0">
                <a:hlinkClick r:id="rId8"/>
              </a:rPr>
              <a:t>http://</a:t>
            </a:r>
            <a:r>
              <a:rPr lang="en-US" dirty="0" smtClean="0">
                <a:hlinkClick r:id="rId8"/>
              </a:rPr>
              <a:t>www.ready.gov/make-a-plan</a:t>
            </a:r>
            <a:r>
              <a:rPr lang="en-US" dirty="0" smtClean="0"/>
              <a:t> </a:t>
            </a:r>
          </a:p>
          <a:p>
            <a:endParaRPr lang="en-US" dirty="0">
              <a:solidFill>
                <a:srgbClr val="FF0000"/>
              </a:solidFill>
            </a:endParaRPr>
          </a:p>
          <a:p>
            <a:r>
              <a:rPr lang="en-US" dirty="0" err="1" smtClean="0"/>
              <a:t>Ready.Gov</a:t>
            </a:r>
            <a:r>
              <a:rPr lang="en-US" dirty="0" smtClean="0"/>
              <a:t> (FEMA)</a:t>
            </a:r>
          </a:p>
          <a:p>
            <a:r>
              <a:rPr lang="en-US" dirty="0">
                <a:hlinkClick r:id="rId9"/>
              </a:rPr>
              <a:t>http://www.ready.gov</a:t>
            </a:r>
            <a:r>
              <a:rPr lang="en-US" dirty="0" smtClean="0">
                <a:hlinkClick r:id="rId9"/>
              </a:rPr>
              <a:t>/</a:t>
            </a:r>
            <a:r>
              <a:rPr lang="en-US" dirty="0" smtClean="0"/>
              <a:t> </a:t>
            </a:r>
            <a:endParaRPr lang="en-US" dirty="0"/>
          </a:p>
        </p:txBody>
      </p:sp>
      <p:pic>
        <p:nvPicPr>
          <p:cNvPr id="8" name="Picture 7"/>
          <p:cNvPicPr>
            <a:picLocks noChangeAspect="1"/>
          </p:cNvPicPr>
          <p:nvPr/>
        </p:nvPicPr>
        <p:blipFill>
          <a:blip r:embed="rId10"/>
          <a:stretch>
            <a:fillRect/>
          </a:stretch>
        </p:blipFill>
        <p:spPr>
          <a:xfrm>
            <a:off x="5196078" y="850828"/>
            <a:ext cx="6913463" cy="1024217"/>
          </a:xfrm>
          <a:prstGeom prst="rect">
            <a:avLst/>
          </a:prstGeom>
        </p:spPr>
      </p:pic>
      <p:sp>
        <p:nvSpPr>
          <p:cNvPr id="9" name="Content Placeholder 2"/>
          <p:cNvSpPr txBox="1">
            <a:spLocks/>
          </p:cNvSpPr>
          <p:nvPr/>
        </p:nvSpPr>
        <p:spPr>
          <a:xfrm>
            <a:off x="8847550" y="2157496"/>
            <a:ext cx="3044952" cy="1380744"/>
          </a:xfrm>
          <a:prstGeom prst="rect">
            <a:avLst/>
          </a:prstGeom>
          <a:no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lgn="ctr">
              <a:buNone/>
            </a:pPr>
            <a:r>
              <a:rPr lang="en-US" sz="4000" dirty="0" smtClean="0">
                <a:solidFill>
                  <a:schemeClr val="bg1"/>
                </a:solidFill>
                <a:effectLst>
                  <a:glow rad="228600">
                    <a:schemeClr val="accent6">
                      <a:satMod val="175000"/>
                      <a:alpha val="40000"/>
                    </a:schemeClr>
                  </a:glow>
                </a:effectLst>
              </a:rPr>
              <a:t>Get Involved!</a:t>
            </a:r>
            <a:endParaRPr lang="en-US" sz="4000" dirty="0">
              <a:solidFill>
                <a:schemeClr val="bg1"/>
              </a:solidFill>
              <a:effectLst>
                <a:glow rad="228600">
                  <a:schemeClr val="accent6">
                    <a:satMod val="175000"/>
                    <a:alpha val="40000"/>
                  </a:schemeClr>
                </a:glow>
              </a:effectLst>
            </a:endParaRP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79401" y="3312932"/>
            <a:ext cx="2381250" cy="1371600"/>
          </a:xfrm>
          <a:prstGeom prst="rect">
            <a:avLst/>
          </a:prstGeom>
        </p:spPr>
      </p:pic>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078" y="457201"/>
            <a:ext cx="7660495" cy="1143000"/>
          </a:xfrm>
        </p:spPr>
        <p:txBody>
          <a:bodyPr>
            <a:normAutofit/>
          </a:bodyPr>
          <a:lstStyle/>
          <a:p>
            <a:r>
              <a:rPr lang="en-US" altLang="en-US" sz="4800" dirty="0"/>
              <a:t>Active Shooter Incidents</a:t>
            </a:r>
            <a:endParaRPr lang="en-US" sz="4800" b="1" dirty="0"/>
          </a:p>
        </p:txBody>
      </p:sp>
      <p:sp>
        <p:nvSpPr>
          <p:cNvPr id="3" name="Content Placeholder 2"/>
          <p:cNvSpPr>
            <a:spLocks noGrp="1"/>
          </p:cNvSpPr>
          <p:nvPr>
            <p:ph idx="1"/>
          </p:nvPr>
        </p:nvSpPr>
        <p:spPr>
          <a:xfrm>
            <a:off x="1257078" y="1600201"/>
            <a:ext cx="5399314" cy="4552121"/>
          </a:xfrm>
        </p:spPr>
        <p:txBody>
          <a:bodyPr>
            <a:noAutofit/>
          </a:bodyPr>
          <a:lstStyle/>
          <a:p>
            <a:pPr marL="45720" indent="0">
              <a:buNone/>
            </a:pPr>
            <a:r>
              <a:rPr lang="en-US" sz="3500" dirty="0"/>
              <a:t>Where we:</a:t>
            </a:r>
          </a:p>
          <a:p>
            <a:pPr lvl="1"/>
            <a:r>
              <a:rPr lang="en-US" sz="3500" dirty="0" smtClean="0"/>
              <a:t>Live</a:t>
            </a:r>
          </a:p>
          <a:p>
            <a:pPr lvl="1"/>
            <a:r>
              <a:rPr lang="en-US" sz="3500" dirty="0" smtClean="0"/>
              <a:t>Shop / Entertainment</a:t>
            </a:r>
            <a:endParaRPr lang="en-US" sz="3500" dirty="0"/>
          </a:p>
          <a:p>
            <a:pPr lvl="1"/>
            <a:r>
              <a:rPr lang="en-US" sz="3500" dirty="0" smtClean="0"/>
              <a:t>Learn</a:t>
            </a:r>
            <a:endParaRPr lang="en-US" sz="3500" dirty="0"/>
          </a:p>
          <a:p>
            <a:pPr lvl="1"/>
            <a:r>
              <a:rPr lang="en-US" sz="3500" dirty="0" smtClean="0"/>
              <a:t>Work</a:t>
            </a:r>
          </a:p>
          <a:p>
            <a:pPr marL="45720" lvl="1" indent="0">
              <a:buNone/>
            </a:pPr>
            <a:r>
              <a:rPr lang="en-US" sz="3500" dirty="0" smtClean="0"/>
              <a:t>Motivated by:</a:t>
            </a:r>
          </a:p>
          <a:p>
            <a:pPr lvl="1"/>
            <a:r>
              <a:rPr lang="en-US" altLang="en-US" sz="3500" dirty="0"/>
              <a:t>Anger, revenge, ideology, untreated mental </a:t>
            </a:r>
            <a:r>
              <a:rPr lang="en-US" altLang="en-US" sz="3500" dirty="0" smtClean="0"/>
              <a:t>illness</a:t>
            </a:r>
            <a:endParaRPr lang="en-US" altLang="en-US" sz="3500" dirty="0"/>
          </a:p>
        </p:txBody>
      </p:sp>
      <p:grpSp>
        <p:nvGrpSpPr>
          <p:cNvPr id="6" name="Group 13" descr="Collage of photos (clockwise from top right): U.S. Representative Gabrielle (Gabby) Gifforrd; emergency response vehicle at an inicident; man holding photo of woman killed in indicent; couple holding hands and walking inside a mall."/>
          <p:cNvGrpSpPr>
            <a:grpSpLocks/>
          </p:cNvGrpSpPr>
          <p:nvPr/>
        </p:nvGrpSpPr>
        <p:grpSpPr bwMode="auto">
          <a:xfrm>
            <a:off x="6778486" y="1694622"/>
            <a:ext cx="4607588" cy="4457700"/>
            <a:chOff x="4556235" y="1336126"/>
            <a:chExt cx="4114814" cy="3703943"/>
          </a:xfrm>
        </p:grpSpPr>
        <p:pic>
          <p:nvPicPr>
            <p:cNvPr id="7" name="Picture 4"/>
            <p:cNvPicPr>
              <a:picLocks noChangeAspect="1" noChangeArrowheads="1"/>
            </p:cNvPicPr>
            <p:nvPr/>
          </p:nvPicPr>
          <p:blipFill>
            <a:blip r:embed="rId3"/>
            <a:srcRect/>
            <a:stretch>
              <a:fillRect/>
            </a:stretch>
          </p:blipFill>
          <p:spPr bwMode="auto">
            <a:xfrm>
              <a:off x="4556235" y="3105576"/>
              <a:ext cx="1736731" cy="1934493"/>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4"/>
            <a:srcRect/>
            <a:stretch>
              <a:fillRect/>
            </a:stretch>
          </p:blipFill>
          <p:spPr bwMode="auto">
            <a:xfrm>
              <a:off x="6043727" y="3405510"/>
              <a:ext cx="2627322" cy="1634559"/>
            </a:xfrm>
            <a:prstGeom prst="rect">
              <a:avLst/>
            </a:prstGeom>
            <a:ln>
              <a:noFill/>
            </a:ln>
            <a:effectLst>
              <a:outerShdw blurRad="292100" dist="139700" dir="2700000" algn="tl" rotWithShape="0">
                <a:srgbClr val="333333">
                  <a:alpha val="65000"/>
                </a:srgbClr>
              </a:outerShdw>
            </a:effectLst>
          </p:spPr>
        </p:pic>
        <p:pic>
          <p:nvPicPr>
            <p:cNvPr id="9" name="Picture 5"/>
            <p:cNvPicPr>
              <a:picLocks noChangeAspect="1" noChangeArrowheads="1"/>
            </p:cNvPicPr>
            <p:nvPr/>
          </p:nvPicPr>
          <p:blipFill>
            <a:blip r:embed="rId5"/>
            <a:srcRect/>
            <a:stretch>
              <a:fillRect/>
            </a:stretch>
          </p:blipFill>
          <p:spPr bwMode="auto">
            <a:xfrm>
              <a:off x="4556235" y="1336126"/>
              <a:ext cx="2595571" cy="1759928"/>
            </a:xfrm>
            <a:prstGeom prst="rect">
              <a:avLst/>
            </a:prstGeom>
            <a:ln>
              <a:noFill/>
            </a:ln>
            <a:effectLst>
              <a:outerShdw blurRad="292100" dist="139700" dir="2700000" algn="tl" rotWithShape="0">
                <a:srgbClr val="333333">
                  <a:alpha val="65000"/>
                </a:srgbClr>
              </a:outerShdw>
            </a:effectLst>
          </p:spPr>
        </p:pic>
        <p:pic>
          <p:nvPicPr>
            <p:cNvPr id="10" name="Picture 9" descr="220px-Gabrielle_Giffords_official_portrait.jpg"/>
            <p:cNvPicPr>
              <a:picLocks noChangeAspect="1"/>
            </p:cNvPicPr>
            <p:nvPr/>
          </p:nvPicPr>
          <p:blipFill>
            <a:blip r:embed="rId6"/>
            <a:stretch>
              <a:fillRect/>
            </a:stretch>
          </p:blipFill>
          <p:spPr>
            <a:xfrm>
              <a:off x="7027980" y="1336126"/>
              <a:ext cx="1643069" cy="205510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5145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8"/>
          <p:cNvSpPr>
            <a:spLocks noGrp="1"/>
          </p:cNvSpPr>
          <p:nvPr>
            <p:ph idx="1"/>
          </p:nvPr>
        </p:nvSpPr>
        <p:spPr>
          <a:xfrm>
            <a:off x="4875217" y="3693568"/>
            <a:ext cx="7190888" cy="2403909"/>
          </a:xfrm>
        </p:spPr>
        <p:txBody>
          <a:bodyPr>
            <a:noAutofit/>
          </a:bodyPr>
          <a:lstStyle/>
          <a:p>
            <a:pPr lvl="1"/>
            <a:r>
              <a:rPr lang="en-US" altLang="en-US" sz="3200" dirty="0"/>
              <a:t>More frequent</a:t>
            </a:r>
          </a:p>
          <a:p>
            <a:pPr lvl="1"/>
            <a:r>
              <a:rPr lang="en-US" altLang="en-US" sz="3200" dirty="0" smtClean="0"/>
              <a:t>Unpredictable</a:t>
            </a:r>
          </a:p>
          <a:p>
            <a:pPr lvl="1"/>
            <a:r>
              <a:rPr lang="en-US" altLang="en-US" sz="3200" dirty="0" smtClean="0"/>
              <a:t>Evolve quickly</a:t>
            </a:r>
          </a:p>
          <a:p>
            <a:pPr lvl="1"/>
            <a:r>
              <a:rPr lang="en-US" altLang="en-US" sz="3200" dirty="0" smtClean="0"/>
              <a:t>Continue until stopped by law enforcement, suicide, or intervention</a:t>
            </a:r>
          </a:p>
          <a:p>
            <a:pPr marL="365760" lvl="1" indent="0">
              <a:buNone/>
            </a:pPr>
            <a:endParaRPr lang="en-US" altLang="en-US" sz="3200" dirty="0" smtClean="0"/>
          </a:p>
          <a:p>
            <a:pPr lvl="1"/>
            <a:endParaRPr lang="en-US" altLang="en-US" sz="3200" dirty="0" smtClean="0"/>
          </a:p>
        </p:txBody>
      </p:sp>
      <p:sp>
        <p:nvSpPr>
          <p:cNvPr id="16387" name="Rectangle 2"/>
          <p:cNvSpPr>
            <a:spLocks noGrp="1" noChangeAspect="1" noChangeArrowheads="1"/>
          </p:cNvSpPr>
          <p:nvPr>
            <p:ph type="title"/>
          </p:nvPr>
        </p:nvSpPr>
        <p:spPr/>
        <p:txBody>
          <a:bodyPr>
            <a:normAutofit/>
          </a:bodyPr>
          <a:lstStyle/>
          <a:p>
            <a:r>
              <a:rPr lang="en-US" altLang="en-US" sz="4800" dirty="0" smtClean="0"/>
              <a:t>Active Shooter Situations</a:t>
            </a:r>
          </a:p>
        </p:txBody>
      </p:sp>
      <p:pic>
        <p:nvPicPr>
          <p:cNvPr id="16388" name="Picture 4" descr="Person pointing gun straight for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546" y="1600200"/>
            <a:ext cx="3219670" cy="4275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2413" y="1600200"/>
            <a:ext cx="5996522" cy="184002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spect="1" noChangeArrowheads="1"/>
          </p:cNvSpPr>
          <p:nvPr>
            <p:ph type="title"/>
          </p:nvPr>
        </p:nvSpPr>
        <p:spPr/>
        <p:txBody>
          <a:bodyPr>
            <a:normAutofit/>
          </a:bodyPr>
          <a:lstStyle/>
          <a:p>
            <a:r>
              <a:rPr lang="en-US" altLang="en-US" sz="4800" dirty="0" smtClean="0"/>
              <a:t>City of Fairfax Recommends</a:t>
            </a:r>
          </a:p>
        </p:txBody>
      </p:sp>
      <p:sp>
        <p:nvSpPr>
          <p:cNvPr id="2" name="Content Placeholder 1"/>
          <p:cNvSpPr>
            <a:spLocks noGrp="1"/>
          </p:cNvSpPr>
          <p:nvPr>
            <p:ph idx="1"/>
          </p:nvPr>
        </p:nvSpPr>
        <p:spPr>
          <a:xfrm>
            <a:off x="1524000" y="1615110"/>
            <a:ext cx="8014636" cy="1712094"/>
          </a:xfrm>
        </p:spPr>
        <p:txBody>
          <a:bodyPr>
            <a:normAutofit fontScale="92500" lnSpcReduction="10000"/>
          </a:bodyPr>
          <a:lstStyle/>
          <a:p>
            <a:pPr marL="45720" indent="0">
              <a:buNone/>
            </a:pPr>
            <a:r>
              <a:rPr lang="en-US" sz="2800" dirty="0"/>
              <a:t>When a hostile person(s) is actively causing deadly harm or the imminent threat of deadly harm, the City recommends the following precautions to all employees and visitors. Ultimately, each person is responsible for their own safety and decisions. </a:t>
            </a:r>
            <a:endParaRPr lang="en-US" sz="2800" dirty="0" smtClean="0"/>
          </a:p>
        </p:txBody>
      </p:sp>
      <p:pic>
        <p:nvPicPr>
          <p:cNvPr id="3" name="Picture 2"/>
          <p:cNvPicPr>
            <a:picLocks noChangeAspect="1"/>
          </p:cNvPicPr>
          <p:nvPr/>
        </p:nvPicPr>
        <p:blipFill>
          <a:blip r:embed="rId3"/>
          <a:stretch>
            <a:fillRect/>
          </a:stretch>
        </p:blipFill>
        <p:spPr>
          <a:xfrm>
            <a:off x="9595230" y="249055"/>
            <a:ext cx="2368974" cy="3190356"/>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524000" y="3400909"/>
            <a:ext cx="10074443" cy="3046988"/>
          </a:xfrm>
          <a:prstGeom prst="rect">
            <a:avLst/>
          </a:prstGeom>
        </p:spPr>
        <p:txBody>
          <a:bodyPr wrap="square">
            <a:spAutoFit/>
          </a:bodyPr>
          <a:lstStyle/>
          <a:p>
            <a:pPr marL="822960" lvl="1" indent="-457200">
              <a:buAutoNum type="arabicPeriod"/>
            </a:pPr>
            <a:r>
              <a:rPr lang="en-US" sz="2400" u="sng" dirty="0" smtClean="0"/>
              <a:t>If safe to do so, Dial </a:t>
            </a:r>
            <a:r>
              <a:rPr lang="en-US" sz="2400" u="sng" dirty="0"/>
              <a:t>911</a:t>
            </a:r>
            <a:r>
              <a:rPr lang="en-US" sz="2400" dirty="0"/>
              <a:t>. Report the situation and your location</a:t>
            </a:r>
          </a:p>
          <a:p>
            <a:pPr marL="1280160" lvl="2" indent="-457200">
              <a:buFont typeface="+mj-lt"/>
              <a:buAutoNum type="alphaLcParenR"/>
            </a:pPr>
            <a:r>
              <a:rPr lang="en-US" sz="2400" dirty="0"/>
              <a:t>Turn on your cell phone and follow instructions from </a:t>
            </a:r>
            <a:r>
              <a:rPr lang="en-US" sz="2400" dirty="0" err="1"/>
              <a:t>eMAS</a:t>
            </a:r>
            <a:r>
              <a:rPr lang="en-US" sz="2400" dirty="0"/>
              <a:t> alerts</a:t>
            </a:r>
          </a:p>
          <a:p>
            <a:pPr marL="822960" lvl="1" indent="-457200">
              <a:buAutoNum type="arabicPeriod"/>
            </a:pPr>
            <a:r>
              <a:rPr lang="en-US" sz="2400" u="sng" dirty="0"/>
              <a:t>RUN</a:t>
            </a:r>
            <a:r>
              <a:rPr lang="en-US" sz="2400" dirty="0"/>
              <a:t>: Evacuate if safe</a:t>
            </a:r>
          </a:p>
          <a:p>
            <a:pPr marL="822960" lvl="1" indent="-457200">
              <a:buAutoNum type="arabicPeriod"/>
            </a:pPr>
            <a:r>
              <a:rPr lang="en-US" sz="2400" u="sng" dirty="0"/>
              <a:t>HIDE</a:t>
            </a:r>
            <a:r>
              <a:rPr lang="en-US" sz="2400" dirty="0"/>
              <a:t>: If you cannot safely evacuate the building, lock yourself in the room you are </a:t>
            </a:r>
            <a:r>
              <a:rPr lang="en-US" sz="2400" dirty="0" smtClean="0"/>
              <a:t>in, or a room that can be secured and safe</a:t>
            </a:r>
            <a:endParaRPr lang="en-US" sz="2400" dirty="0"/>
          </a:p>
          <a:p>
            <a:pPr marL="822960" lvl="1" indent="-457200">
              <a:buFont typeface="Arial" pitchFamily="34" charset="0"/>
              <a:buAutoNum type="arabicPeriod"/>
            </a:pPr>
            <a:r>
              <a:rPr lang="en-US" sz="2400" u="sng" dirty="0"/>
              <a:t>FIGHT</a:t>
            </a:r>
            <a:r>
              <a:rPr lang="en-US" sz="2400" dirty="0"/>
              <a:t>: If you are unable to escape or barricade yourself away from the intruder, you must decide what action to take </a:t>
            </a:r>
          </a:p>
          <a:p>
            <a:pPr marL="822960" lvl="1" indent="-457200">
              <a:buFont typeface="Arial" pitchFamily="34" charset="0"/>
              <a:buAutoNum type="arabicPeriod"/>
            </a:pPr>
            <a:r>
              <a:rPr lang="en-US" sz="2400" dirty="0"/>
              <a:t>Once the police arrive, obey all instructions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8"/>
          <p:cNvSpPr>
            <a:spLocks noGrp="1"/>
          </p:cNvSpPr>
          <p:nvPr>
            <p:ph idx="1"/>
          </p:nvPr>
        </p:nvSpPr>
        <p:spPr>
          <a:xfrm>
            <a:off x="5672607" y="2107632"/>
            <a:ext cx="2633995" cy="3510815"/>
          </a:xfrm>
        </p:spPr>
        <p:txBody>
          <a:bodyPr>
            <a:normAutofit lnSpcReduction="10000"/>
          </a:bodyPr>
          <a:lstStyle/>
          <a:p>
            <a:pPr marL="341313" indent="-341313">
              <a:buFont typeface="Wingdings" panose="05000000000000000000" pitchFamily="2" charset="2"/>
              <a:buChar char="§"/>
            </a:pPr>
            <a:r>
              <a:rPr lang="en-US" altLang="en-US" sz="7200" dirty="0" smtClean="0"/>
              <a:t>Run</a:t>
            </a:r>
          </a:p>
          <a:p>
            <a:pPr marL="341313" indent="-341313">
              <a:buFont typeface="Wingdings" panose="05000000000000000000" pitchFamily="2" charset="2"/>
              <a:buChar char="§"/>
            </a:pPr>
            <a:r>
              <a:rPr lang="en-US" altLang="en-US" sz="7200" dirty="0" smtClean="0"/>
              <a:t>Hide</a:t>
            </a:r>
          </a:p>
          <a:p>
            <a:pPr marL="341313" indent="-341313">
              <a:buFont typeface="Wingdings" panose="05000000000000000000" pitchFamily="2" charset="2"/>
              <a:buChar char="§"/>
            </a:pPr>
            <a:r>
              <a:rPr lang="en-US" altLang="en-US" sz="7200" dirty="0" smtClean="0"/>
              <a:t>Fight</a:t>
            </a:r>
          </a:p>
        </p:txBody>
      </p:sp>
      <p:sp>
        <p:nvSpPr>
          <p:cNvPr id="23555" name="Rectangle 2"/>
          <p:cNvSpPr>
            <a:spLocks noGrp="1" noChangeAspect="1" noChangeArrowheads="1"/>
          </p:cNvSpPr>
          <p:nvPr>
            <p:ph type="title"/>
          </p:nvPr>
        </p:nvSpPr>
        <p:spPr/>
        <p:txBody>
          <a:bodyPr>
            <a:normAutofit/>
          </a:bodyPr>
          <a:lstStyle/>
          <a:p>
            <a:r>
              <a:rPr lang="en-US" altLang="en-US" sz="4800" dirty="0" smtClean="0"/>
              <a:t>How To Respond</a:t>
            </a:r>
          </a:p>
        </p:txBody>
      </p:sp>
      <p:pic>
        <p:nvPicPr>
          <p:cNvPr id="23556" name="Picture 7" descr="Panicked-looking man holding a door shut while locking it and labeled, &quot;Respond.&qu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57" y="1769128"/>
            <a:ext cx="3597591"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9343" y="534204"/>
            <a:ext cx="4503756" cy="20164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2102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VcSwejU2D0"/>
          <p:cNvPicPr>
            <a:picLocks noRot="1" noChangeAspect="1"/>
          </p:cNvPicPr>
          <p:nvPr>
            <a:videoFile r:link="rId1"/>
          </p:nvPr>
        </p:nvPicPr>
        <p:blipFill>
          <a:blip r:embed="rId4"/>
          <a:stretch>
            <a:fillRect/>
          </a:stretch>
        </p:blipFill>
        <p:spPr>
          <a:xfrm>
            <a:off x="0" y="0"/>
            <a:ext cx="12192000" cy="6564429"/>
          </a:xfrm>
          <a:prstGeom prst="rect">
            <a:avLst/>
          </a:prstGeom>
        </p:spPr>
      </p:pic>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8"/>
          <p:cNvSpPr>
            <a:spLocks noGrp="1"/>
          </p:cNvSpPr>
          <p:nvPr>
            <p:ph idx="1"/>
          </p:nvPr>
        </p:nvSpPr>
        <p:spPr>
          <a:xfrm>
            <a:off x="1524000" y="1971759"/>
            <a:ext cx="5957888" cy="4265411"/>
          </a:xfrm>
        </p:spPr>
        <p:txBody>
          <a:bodyPr>
            <a:noAutofit/>
          </a:bodyPr>
          <a:lstStyle/>
          <a:p>
            <a:pPr lvl="1"/>
            <a:r>
              <a:rPr lang="en-US" altLang="en-US" sz="3200" dirty="0" smtClean="0"/>
              <a:t>Have an escape route and plan in mind</a:t>
            </a:r>
          </a:p>
          <a:p>
            <a:pPr lvl="1"/>
            <a:r>
              <a:rPr lang="en-US" altLang="en-US" sz="3200" dirty="0" smtClean="0"/>
              <a:t>Leave your belongings behind</a:t>
            </a:r>
          </a:p>
          <a:p>
            <a:pPr lvl="1"/>
            <a:r>
              <a:rPr lang="en-US" altLang="en-US" sz="3200" dirty="0" smtClean="0"/>
              <a:t>Help others escape, if possible</a:t>
            </a:r>
          </a:p>
          <a:p>
            <a:pPr lvl="1"/>
            <a:r>
              <a:rPr lang="en-US" altLang="en-US" sz="3200" dirty="0" smtClean="0"/>
              <a:t>Evacuate regardless of others </a:t>
            </a:r>
          </a:p>
          <a:p>
            <a:pPr lvl="1"/>
            <a:r>
              <a:rPr lang="en-US" altLang="en-US" sz="3200" dirty="0" smtClean="0"/>
              <a:t>Warn/prevent individuals from entering</a:t>
            </a:r>
          </a:p>
        </p:txBody>
      </p:sp>
      <p:sp>
        <p:nvSpPr>
          <p:cNvPr id="25603" name="Rectangle 2"/>
          <p:cNvSpPr>
            <a:spLocks noGrp="1" noChangeAspect="1" noChangeArrowheads="1"/>
          </p:cNvSpPr>
          <p:nvPr>
            <p:ph type="title"/>
          </p:nvPr>
        </p:nvSpPr>
        <p:spPr/>
        <p:txBody>
          <a:bodyPr>
            <a:normAutofit/>
          </a:bodyPr>
          <a:lstStyle/>
          <a:p>
            <a:r>
              <a:rPr lang="en-US" altLang="en-US" sz="4800" dirty="0" smtClean="0"/>
              <a:t>Run (1 of 2)</a:t>
            </a:r>
          </a:p>
        </p:txBody>
      </p:sp>
      <p:pic>
        <p:nvPicPr>
          <p:cNvPr id="6" name="Picture 5" descr="Man exiting a doorway and looking back over shoulder."/>
          <p:cNvPicPr>
            <a:picLocks noChangeAspect="1"/>
          </p:cNvPicPr>
          <p:nvPr/>
        </p:nvPicPr>
        <p:blipFill>
          <a:blip r:embed="rId3"/>
          <a:srcRect/>
          <a:stretch>
            <a:fillRect/>
          </a:stretch>
        </p:blipFill>
        <p:spPr>
          <a:xfrm>
            <a:off x="8224837" y="1285874"/>
            <a:ext cx="2815339" cy="281533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885" y="3615655"/>
            <a:ext cx="2097314" cy="2541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8"/>
          <p:cNvSpPr>
            <a:spLocks noGrp="1"/>
          </p:cNvSpPr>
          <p:nvPr>
            <p:ph idx="1"/>
          </p:nvPr>
        </p:nvSpPr>
        <p:spPr>
          <a:xfrm>
            <a:off x="1292993" y="1780500"/>
            <a:ext cx="5753100" cy="2804686"/>
          </a:xfrm>
        </p:spPr>
        <p:txBody>
          <a:bodyPr>
            <a:noAutofit/>
          </a:bodyPr>
          <a:lstStyle/>
          <a:p>
            <a:pPr lvl="1"/>
            <a:r>
              <a:rPr lang="en-US" altLang="en-US" sz="3200" dirty="0" smtClean="0"/>
              <a:t>Do not attempt to move wounded people</a:t>
            </a:r>
          </a:p>
          <a:p>
            <a:pPr lvl="1"/>
            <a:r>
              <a:rPr lang="en-US" altLang="en-US" sz="3200" dirty="0" smtClean="0"/>
              <a:t>Keep your hands visible</a:t>
            </a:r>
          </a:p>
          <a:p>
            <a:pPr lvl="1"/>
            <a:r>
              <a:rPr lang="en-US" altLang="en-US" sz="3200" dirty="0" smtClean="0"/>
              <a:t>Follow police instructions</a:t>
            </a:r>
          </a:p>
          <a:p>
            <a:pPr lvl="1"/>
            <a:r>
              <a:rPr lang="en-US" altLang="en-US" sz="3200" dirty="0" smtClean="0"/>
              <a:t>Call 911 when safe</a:t>
            </a:r>
          </a:p>
        </p:txBody>
      </p:sp>
      <p:sp>
        <p:nvSpPr>
          <p:cNvPr id="27651" name="Rectangle 2"/>
          <p:cNvSpPr>
            <a:spLocks noGrp="1" noChangeAspect="1" noChangeArrowheads="1"/>
          </p:cNvSpPr>
          <p:nvPr>
            <p:ph type="title"/>
          </p:nvPr>
        </p:nvSpPr>
        <p:spPr/>
        <p:txBody>
          <a:bodyPr>
            <a:normAutofit/>
          </a:bodyPr>
          <a:lstStyle/>
          <a:p>
            <a:r>
              <a:rPr lang="en-US" altLang="en-US" sz="4800" dirty="0" smtClean="0"/>
              <a:t>Run (2 of 2)</a:t>
            </a:r>
          </a:p>
        </p:txBody>
      </p:sp>
      <p:pic>
        <p:nvPicPr>
          <p:cNvPr id="6" name="Picture 5" descr="Man holding hands in the air."/>
          <p:cNvPicPr>
            <a:picLocks noChangeAspect="1"/>
          </p:cNvPicPr>
          <p:nvPr/>
        </p:nvPicPr>
        <p:blipFill>
          <a:blip r:embed="rId3"/>
          <a:srcRect/>
          <a:stretch>
            <a:fillRect/>
          </a:stretch>
        </p:blipFill>
        <p:spPr>
          <a:xfrm>
            <a:off x="7145643" y="505227"/>
            <a:ext cx="4586095" cy="5509039"/>
          </a:xfrm>
          <a:prstGeom prst="rect">
            <a:avLst/>
          </a:prstGeom>
          <a:ln>
            <a:noFill/>
          </a:ln>
          <a:effectLst>
            <a:softEdge rad="112500"/>
          </a:effectLst>
        </p:spPr>
      </p:pic>
      <p:pic>
        <p:nvPicPr>
          <p:cNvPr id="27653" name="Picture 8" descr="Why do police need to see your h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591" y="4456398"/>
            <a:ext cx="39560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 Preparedness_City of FFX_BrownBag_NO VIDEO_DEC_121815.pptx" id="{30C7E657-F486-4FA9-9A48-00883FB0E5CE}" vid="{603DAC19-8732-48BE-841C-EEED16F49E3C}"/>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City of FFX_BrownBag_</Template>
  <TotalTime>0</TotalTime>
  <Words>2619</Words>
  <Application>Microsoft Office PowerPoint</Application>
  <PresentationFormat>Widescreen</PresentationFormat>
  <Paragraphs>430</Paragraphs>
  <Slides>21</Slides>
  <Notes>19</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Calibri</vt:lpstr>
      <vt:lpstr>Calibri Light</vt:lpstr>
      <vt:lpstr>Courier New</vt:lpstr>
      <vt:lpstr>inherit</vt:lpstr>
      <vt:lpstr>Symbol</vt:lpstr>
      <vt:lpstr>Times New Roman</vt:lpstr>
      <vt:lpstr>Wingdings</vt:lpstr>
      <vt:lpstr>Health Fitness 16x9</vt:lpstr>
      <vt:lpstr>1_Default Design</vt:lpstr>
      <vt:lpstr>2_Default Design</vt:lpstr>
      <vt:lpstr>ACTIVE SHOOTER INCIDENTS</vt:lpstr>
      <vt:lpstr>DISPATCHER: “911, what is the nature of your emergency?”   CALLER: “There’s somebody with a gun in the main entrance to the mall and I don’t . . .”  </vt:lpstr>
      <vt:lpstr>Active Shooter Incidents</vt:lpstr>
      <vt:lpstr>Active Shooter Situations</vt:lpstr>
      <vt:lpstr>City of Fairfax Recommends</vt:lpstr>
      <vt:lpstr>How To Respond</vt:lpstr>
      <vt:lpstr>PowerPoint Presentation</vt:lpstr>
      <vt:lpstr>Run (1 of 2)</vt:lpstr>
      <vt:lpstr>Run (2 of 2)</vt:lpstr>
      <vt:lpstr>Hide</vt:lpstr>
      <vt:lpstr>Keeping Yourself Safe While Hiding</vt:lpstr>
      <vt:lpstr>Important Information</vt:lpstr>
      <vt:lpstr>Fight</vt:lpstr>
      <vt:lpstr>Law Enforcement’s Role</vt:lpstr>
      <vt:lpstr>Additional Officers and Rescue Teams</vt:lpstr>
      <vt:lpstr>Reacting to Law Enforcement</vt:lpstr>
      <vt:lpstr>Find a Safe Location</vt:lpstr>
      <vt:lpstr>City of Fairfax Guidance</vt:lpstr>
      <vt:lpstr>City of Fairfax Guidance</vt:lpstr>
      <vt:lpstr>Important phone numbers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2016-01-10T19:41:54Z</dcterms:created>
  <dcterms:modified xsi:type="dcterms:W3CDTF">2016-01-11T22:44:10Z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