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9" r:id="rId4"/>
    <p:sldId id="262" r:id="rId5"/>
    <p:sldId id="258" r:id="rId6"/>
    <p:sldId id="276" r:id="rId7"/>
    <p:sldId id="266" r:id="rId8"/>
    <p:sldId id="261" r:id="rId9"/>
    <p:sldId id="284" r:id="rId10"/>
    <p:sldId id="285" r:id="rId11"/>
    <p:sldId id="275" r:id="rId12"/>
    <p:sldId id="286" r:id="rId13"/>
    <p:sldId id="277" r:id="rId14"/>
    <p:sldId id="279" r:id="rId15"/>
    <p:sldId id="273" r:id="rId16"/>
  </p:sldIdLst>
  <p:sldSz cx="9144000" cy="6858000" type="screen4x3"/>
  <p:notesSz cx="7077075" cy="8520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926" y="-86"/>
      </p:cViewPr>
      <p:guideLst>
        <p:guide orient="horz" pos="2160"/>
        <p:guide orient="horz" pos="22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374" cy="4277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100" y="0"/>
            <a:ext cx="3067374" cy="4277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7C58D-3C1F-43BA-8790-47C21E1C79ED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092362"/>
            <a:ext cx="3067374" cy="4277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100" y="8092362"/>
            <a:ext cx="3067374" cy="4277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3783C-9BD0-4FB2-AD23-4C7E04F35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50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66733" cy="427485"/>
          </a:xfrm>
          <a:prstGeom prst="rect">
            <a:avLst/>
          </a:prstGeom>
        </p:spPr>
        <p:txBody>
          <a:bodyPr vert="horz" lIns="93607" tIns="46804" rIns="93607" bIns="4680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1"/>
            <a:ext cx="3066733" cy="427485"/>
          </a:xfrm>
          <a:prstGeom prst="rect">
            <a:avLst/>
          </a:prstGeom>
        </p:spPr>
        <p:txBody>
          <a:bodyPr vert="horz" lIns="93607" tIns="46804" rIns="93607" bIns="46804" rtlCol="0"/>
          <a:lstStyle>
            <a:lvl1pPr algn="r">
              <a:defRPr sz="1300"/>
            </a:lvl1pPr>
          </a:lstStyle>
          <a:p>
            <a:fld id="{10AEAF6C-AFB9-494D-8D76-90D70DB36A24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2425" y="1065213"/>
            <a:ext cx="3832225" cy="2874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07" tIns="46804" rIns="93607" bIns="4680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100305"/>
            <a:ext cx="5661660" cy="3354795"/>
          </a:xfrm>
          <a:prstGeom prst="rect">
            <a:avLst/>
          </a:prstGeom>
        </p:spPr>
        <p:txBody>
          <a:bodyPr vert="horz" lIns="93607" tIns="46804" rIns="93607" bIns="4680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092629"/>
            <a:ext cx="3066733" cy="427484"/>
          </a:xfrm>
          <a:prstGeom prst="rect">
            <a:avLst/>
          </a:prstGeom>
        </p:spPr>
        <p:txBody>
          <a:bodyPr vert="horz" lIns="93607" tIns="46804" rIns="93607" bIns="4680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092629"/>
            <a:ext cx="3066733" cy="427484"/>
          </a:xfrm>
          <a:prstGeom prst="rect">
            <a:avLst/>
          </a:prstGeom>
        </p:spPr>
        <p:txBody>
          <a:bodyPr vert="horz" lIns="93607" tIns="46804" rIns="93607" bIns="46804" rtlCol="0" anchor="b"/>
          <a:lstStyle>
            <a:lvl1pPr algn="r">
              <a:defRPr sz="1300"/>
            </a:lvl1pPr>
          </a:lstStyle>
          <a:p>
            <a:fld id="{75A61277-963F-469F-B612-B697E3DC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13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61277-963F-469F-B612-B697E3DC8A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63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61277-963F-469F-B612-B697E3DC8A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15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61277-963F-469F-B612-B697E3DC8A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63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61277-963F-469F-B612-B697E3DC8A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47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61277-963F-469F-B612-B697E3DC8A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29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61277-963F-469F-B612-B697E3DC8A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90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61277-963F-469F-B612-B697E3DC8A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48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61277-963F-469F-B612-B697E3DC8A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43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61277-963F-469F-B612-B697E3DC8A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2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61277-963F-469F-B612-B697E3DC8A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95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61277-963F-469F-B612-B697E3DC8A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72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61277-963F-469F-B612-B697E3DC8A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91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61277-963F-469F-B612-B697E3DC8A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76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61277-963F-469F-B612-B697E3DC8A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45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61277-963F-469F-B612-B697E3DC8A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97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E-ADD0-4DB6-8C87-B37119B39B95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2D87-0101-4108-8F7F-33003E092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66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E-ADD0-4DB6-8C87-B37119B39B95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2D87-0101-4108-8F7F-33003E092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8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E-ADD0-4DB6-8C87-B37119B39B95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2D87-0101-4108-8F7F-33003E092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9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E-ADD0-4DB6-8C87-B37119B39B95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2D87-0101-4108-8F7F-33003E092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E-ADD0-4DB6-8C87-B37119B39B95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2D87-0101-4108-8F7F-33003E092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6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E-ADD0-4DB6-8C87-B37119B39B95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2D87-0101-4108-8F7F-33003E092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1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E-ADD0-4DB6-8C87-B37119B39B95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2D87-0101-4108-8F7F-33003E092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9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E-ADD0-4DB6-8C87-B37119B39B95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2D87-0101-4108-8F7F-33003E092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55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E-ADD0-4DB6-8C87-B37119B39B95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2D87-0101-4108-8F7F-33003E092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9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E-ADD0-4DB6-8C87-B37119B39B95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2D87-0101-4108-8F7F-33003E092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6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EA2E-ADD0-4DB6-8C87-B37119B39B95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2D87-0101-4108-8F7F-33003E092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6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8EA2E-ADD0-4DB6-8C87-B37119B39B95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52D87-0101-4108-8F7F-33003E092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4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emf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mpwashingtonimprovements.com/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www.fairfaxva.gov/fairfaxcityalert" TargetMode="External"/><Relationship Id="rId4" Type="http://schemas.openxmlformats.org/officeDocument/2006/relationships/hyperlink" Target="http://www.fairfaxva.gov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Wharton@volkert.com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mailto:Peter.Millard@fairfaxva.gov" TargetMode="External"/><Relationship Id="rId4" Type="http://schemas.openxmlformats.org/officeDocument/2006/relationships/hyperlink" Target="mailto:Ben.Lineberry@volkert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mpwashingtonimprovements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emf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0691" y="1777497"/>
            <a:ext cx="7772400" cy="205155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itka Heading" panose="02000505000000020004" pitchFamily="2" charset="0"/>
              </a:rPr>
              <a:t>Kamp Washington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itka Heading" panose="02000505000000020004" pitchFamily="2" charset="0"/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itka Heading" panose="02000505000000020004" pitchFamily="2" charset="0"/>
              </a:rPr>
              <a:t>Intersection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itka Heading" panose="02000505000000020004" pitchFamily="2" charset="0"/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itka Heading" panose="02000505000000020004" pitchFamily="2" charset="0"/>
              </a:rPr>
              <a:t>Improvements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Sitka Heading" panose="02000505000000020004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7891" y="3982305"/>
            <a:ext cx="6858000" cy="59699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Information Meeting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3464" y="4799994"/>
            <a:ext cx="496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January 6, 2016</a:t>
            </a:r>
            <a:endParaRPr lang="en-US" sz="24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71930" y="6403707"/>
            <a:ext cx="9255514" cy="457200"/>
          </a:xfrm>
          <a:prstGeom prst="rect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-101910" y="6232600"/>
            <a:ext cx="9322420" cy="0"/>
          </a:xfrm>
          <a:prstGeom prst="line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8" y="253224"/>
            <a:ext cx="1743163" cy="46588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39" y="106435"/>
            <a:ext cx="1578634" cy="15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2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96" y="60980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Sitka Heading" panose="02000505000000020004" pitchFamily="2" charset="0"/>
              </a:rPr>
              <a:t>Phase IC (Main Street)</a:t>
            </a:r>
            <a:endParaRPr lang="en-US" dirty="0">
              <a:latin typeface="Sitka Heading" panose="02000505000000020004" pitchFamily="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59464" y="1392860"/>
            <a:ext cx="7963932" cy="1101936"/>
          </a:xfrm>
        </p:spPr>
        <p:txBody>
          <a:bodyPr>
            <a:normAutofit/>
          </a:bodyPr>
          <a:lstStyle/>
          <a:p>
            <a:r>
              <a:rPr lang="en-US" sz="3200" dirty="0"/>
              <a:t>Preliminary Schedule:</a:t>
            </a:r>
          </a:p>
          <a:p>
            <a:pPr lvl="1"/>
            <a:r>
              <a:rPr lang="en-US" sz="3200" dirty="0" smtClean="0"/>
              <a:t>July 2016 to January 2017</a:t>
            </a:r>
            <a:endParaRPr lang="en-US" sz="3200" dirty="0"/>
          </a:p>
          <a:p>
            <a:endParaRPr lang="en-US" u="sng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69233"/>
            <a:ext cx="7315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6832635" y="1832706"/>
            <a:ext cx="2475268" cy="223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dirty="0">
              <a:latin typeface="Sitka Text" panose="02000505000000020004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94" y="134801"/>
            <a:ext cx="1132086" cy="11320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71930" y="6403707"/>
            <a:ext cx="9255514" cy="457200"/>
          </a:xfrm>
          <a:prstGeom prst="rect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01910" y="6232600"/>
            <a:ext cx="9322420" cy="0"/>
          </a:xfrm>
          <a:prstGeom prst="line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2" y="6485641"/>
            <a:ext cx="982168" cy="293332"/>
          </a:xfrm>
          <a:prstGeom prst="rect">
            <a:avLst/>
          </a:prstGeom>
        </p:spPr>
      </p:pic>
      <p:pic>
        <p:nvPicPr>
          <p:cNvPr id="1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28649" y="2576730"/>
            <a:ext cx="7471555" cy="322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54" y="365126"/>
            <a:ext cx="8045060" cy="804107"/>
          </a:xfrm>
        </p:spPr>
        <p:txBody>
          <a:bodyPr/>
          <a:lstStyle/>
          <a:p>
            <a:r>
              <a:rPr lang="en-US" dirty="0" smtClean="0">
                <a:latin typeface="Sitka Heading" panose="02000505000000020004" pitchFamily="2" charset="0"/>
              </a:rPr>
              <a:t>Phase II </a:t>
            </a:r>
            <a:endParaRPr lang="en-US" dirty="0">
              <a:latin typeface="Sitka Heading" panose="02000505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3093375"/>
            <a:ext cx="7620670" cy="268828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Finish Pedestrian Crosswalks</a:t>
            </a:r>
            <a:endParaRPr lang="en-US" sz="2400" dirty="0"/>
          </a:p>
          <a:p>
            <a:r>
              <a:rPr lang="en-US" sz="2400" dirty="0"/>
              <a:t>Construct </a:t>
            </a:r>
            <a:r>
              <a:rPr lang="en-US" sz="2400" dirty="0" smtClean="0"/>
              <a:t>Medians</a:t>
            </a:r>
            <a:endParaRPr lang="en-US" sz="2400" dirty="0"/>
          </a:p>
          <a:p>
            <a:r>
              <a:rPr lang="en-US" sz="2400" dirty="0" smtClean="0"/>
              <a:t>Finish Traffic Signals</a:t>
            </a:r>
          </a:p>
          <a:p>
            <a:r>
              <a:rPr lang="en-US" sz="2400" dirty="0" smtClean="0"/>
              <a:t>Place Final Course of Asphalt for Entire Project</a:t>
            </a:r>
            <a:endParaRPr lang="en-US" sz="2400" dirty="0"/>
          </a:p>
          <a:p>
            <a:pPr lvl="1"/>
            <a:endParaRPr lang="en-US" sz="2200" dirty="0">
              <a:latin typeface="Sitka Text" panose="02000505000000020004" pitchFamily="2" charset="0"/>
            </a:endParaRPr>
          </a:p>
          <a:p>
            <a:endParaRPr lang="en-US" sz="2600" dirty="0" smtClean="0">
              <a:latin typeface="Sitka Text" panose="02000505000000020004" pitchFamily="2" charset="0"/>
            </a:endParaRPr>
          </a:p>
          <a:p>
            <a:endParaRPr lang="en-US" sz="2600" dirty="0">
              <a:latin typeface="Sitka Text" panose="020005050000000200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300" y="1339049"/>
            <a:ext cx="75224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600" dirty="0" smtClean="0">
                <a:latin typeface="+mj-lt"/>
              </a:rPr>
              <a:t>Preliminary Schedule:</a:t>
            </a:r>
          </a:p>
          <a:p>
            <a:pPr marL="0" lvl="1"/>
            <a:r>
              <a:rPr lang="en-US" sz="3600" dirty="0">
                <a:latin typeface="+mj-lt"/>
              </a:rPr>
              <a:t> </a:t>
            </a:r>
            <a:r>
              <a:rPr lang="en-US" sz="3600" dirty="0" smtClean="0">
                <a:latin typeface="+mj-lt"/>
              </a:rPr>
              <a:t>   </a:t>
            </a:r>
            <a:r>
              <a:rPr lang="en-US" sz="3200" dirty="0" smtClean="0">
                <a:latin typeface="+mj-lt"/>
              </a:rPr>
              <a:t>December 2016 </a:t>
            </a:r>
            <a:r>
              <a:rPr lang="en-US" sz="3200" dirty="0">
                <a:latin typeface="+mj-lt"/>
              </a:rPr>
              <a:t>to </a:t>
            </a:r>
            <a:r>
              <a:rPr lang="en-US" sz="3200" dirty="0" smtClean="0">
                <a:latin typeface="+mj-lt"/>
              </a:rPr>
              <a:t>April 2017</a:t>
            </a:r>
            <a:endParaRPr lang="en-US" sz="3200" dirty="0">
              <a:latin typeface="+mj-lt"/>
            </a:endParaRPr>
          </a:p>
          <a:p>
            <a:endParaRPr lang="en-US" sz="3600" dirty="0">
              <a:latin typeface="Sitka Subheading" panose="02000505000000020004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69233"/>
            <a:ext cx="7315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94" y="134801"/>
            <a:ext cx="1132086" cy="11320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71930" y="6403707"/>
            <a:ext cx="9255514" cy="457200"/>
          </a:xfrm>
          <a:prstGeom prst="rect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-101910" y="6232600"/>
            <a:ext cx="9322420" cy="0"/>
          </a:xfrm>
          <a:prstGeom prst="line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2" y="6485641"/>
            <a:ext cx="982168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7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96" y="60980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Sitka Heading" panose="02000505000000020004" pitchFamily="2" charset="0"/>
              </a:rPr>
              <a:t>Phase II </a:t>
            </a:r>
            <a:r>
              <a:rPr lang="en-US" sz="3200" dirty="0" smtClean="0">
                <a:latin typeface="Sitka Heading" panose="02000505000000020004" pitchFamily="2" charset="0"/>
              </a:rPr>
              <a:t>(Medians &amp; Final Pavement)</a:t>
            </a:r>
            <a:endParaRPr lang="en-US" sz="3200" dirty="0">
              <a:latin typeface="Sitka Heading" panose="02000505000000020004" pitchFamily="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59464" y="1392860"/>
            <a:ext cx="7963932" cy="1101936"/>
          </a:xfrm>
        </p:spPr>
        <p:txBody>
          <a:bodyPr>
            <a:normAutofit/>
          </a:bodyPr>
          <a:lstStyle/>
          <a:p>
            <a:r>
              <a:rPr lang="en-US" sz="3200" dirty="0"/>
              <a:t>Preliminary Schedule:</a:t>
            </a:r>
          </a:p>
          <a:p>
            <a:pPr lvl="1"/>
            <a:r>
              <a:rPr lang="en-US" sz="3200" dirty="0" smtClean="0"/>
              <a:t>December 2016 to April 2017</a:t>
            </a:r>
            <a:endParaRPr lang="en-US" sz="3200" dirty="0"/>
          </a:p>
          <a:p>
            <a:endParaRPr lang="en-US" u="sng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69233"/>
            <a:ext cx="7315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6832635" y="1832706"/>
            <a:ext cx="2475268" cy="223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dirty="0">
              <a:latin typeface="Sitka Text" panose="02000505000000020004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94" y="134801"/>
            <a:ext cx="1132086" cy="11320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71930" y="6403707"/>
            <a:ext cx="9255514" cy="457200"/>
          </a:xfrm>
          <a:prstGeom prst="rect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01910" y="6232600"/>
            <a:ext cx="9322420" cy="0"/>
          </a:xfrm>
          <a:prstGeom prst="line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2" y="6485641"/>
            <a:ext cx="982168" cy="29333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595763" y="2494796"/>
            <a:ext cx="7920127" cy="34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4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54" y="365126"/>
            <a:ext cx="8045060" cy="80410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Sitka Heading" panose="02000505000000020004" pitchFamily="2" charset="0"/>
              </a:rPr>
              <a:t>Project Completion</a:t>
            </a:r>
            <a:endParaRPr lang="en-US" dirty="0">
              <a:latin typeface="Sitka Heading" panose="02000505000000020004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69233"/>
            <a:ext cx="7315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94" y="134801"/>
            <a:ext cx="1132086" cy="11320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71930" y="6403707"/>
            <a:ext cx="9255514" cy="457200"/>
          </a:xfrm>
          <a:prstGeom prst="rect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-101910" y="6232600"/>
            <a:ext cx="9322420" cy="0"/>
          </a:xfrm>
          <a:prstGeom prst="line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2" y="6485641"/>
            <a:ext cx="982168" cy="29333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6" y="1525247"/>
            <a:ext cx="7325171" cy="4351338"/>
          </a:xfrm>
        </p:spPr>
      </p:pic>
    </p:spTree>
    <p:extLst>
      <p:ext uri="{BB962C8B-B14F-4D97-AF65-F5344CB8AC3E}">
        <p14:creationId xmlns:p14="http://schemas.microsoft.com/office/powerpoint/2010/main" val="10856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54" y="365126"/>
            <a:ext cx="8045060" cy="804107"/>
          </a:xfrm>
        </p:spPr>
        <p:txBody>
          <a:bodyPr/>
          <a:lstStyle/>
          <a:p>
            <a:r>
              <a:rPr lang="en-US" dirty="0" smtClean="0">
                <a:latin typeface="Sitka Heading" panose="02000505000000020004" pitchFamily="2" charset="0"/>
              </a:rPr>
              <a:t>Public Outreach</a:t>
            </a:r>
            <a:endParaRPr lang="en-US" dirty="0">
              <a:latin typeface="Sitka Heading" panose="02000505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610356"/>
            <a:ext cx="7520296" cy="419152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Visit the Project </a:t>
            </a:r>
            <a:r>
              <a:rPr lang="en-US" sz="2400" dirty="0"/>
              <a:t>W</a:t>
            </a:r>
            <a:r>
              <a:rPr lang="en-US" sz="2400" dirty="0" smtClean="0"/>
              <a:t>ebsite at </a:t>
            </a:r>
            <a:r>
              <a:rPr lang="en-US" sz="2400" u="sng" dirty="0" smtClean="0">
                <a:hlinkClick r:id="rId3"/>
              </a:rPr>
              <a:t>www.kampwashingtonimprovements.com</a:t>
            </a:r>
            <a:r>
              <a:rPr lang="en-US" sz="2400" u="sng" dirty="0" smtClean="0"/>
              <a:t> </a:t>
            </a:r>
            <a:r>
              <a:rPr lang="en-US" sz="2400" dirty="0" smtClean="0"/>
              <a:t>and City of Fairfax Website at </a:t>
            </a:r>
            <a:r>
              <a:rPr lang="en-US" sz="2400" dirty="0" smtClean="0">
                <a:hlinkClick r:id="rId4"/>
              </a:rPr>
              <a:t>www.fairfaxva.gov</a:t>
            </a:r>
            <a:endParaRPr lang="en-US" sz="2400" dirty="0" smtClean="0"/>
          </a:p>
          <a:p>
            <a:r>
              <a:rPr lang="en-US" sz="2400" dirty="0" smtClean="0"/>
              <a:t>Sign up for Fairfax City Alerts at </a:t>
            </a:r>
            <a:r>
              <a:rPr lang="en-US" sz="2400" dirty="0" smtClean="0">
                <a:hlinkClick r:id="rId5"/>
              </a:rPr>
              <a:t>www.fairfaxva.gov/fairfaxcityalert</a:t>
            </a:r>
            <a:endParaRPr lang="en-US" sz="2400" dirty="0" smtClean="0"/>
          </a:p>
          <a:p>
            <a:r>
              <a:rPr lang="en-US" sz="2400" dirty="0" smtClean="0"/>
              <a:t>E-blasts/List, Notifications</a:t>
            </a:r>
            <a:r>
              <a:rPr lang="en-US" sz="2400" dirty="0"/>
              <a:t>, </a:t>
            </a:r>
            <a:r>
              <a:rPr lang="en-US" sz="2400" dirty="0" smtClean="0"/>
              <a:t>Letters &amp; Flyers</a:t>
            </a:r>
          </a:p>
          <a:p>
            <a:r>
              <a:rPr lang="en-US" sz="2400" dirty="0" smtClean="0"/>
              <a:t>Staff on-site full time to address any concerns or questions</a:t>
            </a:r>
            <a:endParaRPr lang="en-US" sz="2400" dirty="0"/>
          </a:p>
          <a:p>
            <a:pPr marL="0" indent="0">
              <a:buNone/>
            </a:pPr>
            <a:endParaRPr lang="en-US" sz="2600" dirty="0">
              <a:latin typeface="Sitka Text" panose="02000505000000020004" pitchFamily="2" charset="0"/>
            </a:endParaRPr>
          </a:p>
          <a:p>
            <a:pPr marL="0" indent="0">
              <a:buNone/>
            </a:pPr>
            <a:endParaRPr lang="en-US" sz="2000" dirty="0">
              <a:latin typeface="Sitka Text" panose="02000505000000020004" pitchFamily="2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Sitka Text" panose="02000505000000020004" pitchFamily="2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Sitka Text" panose="02000505000000020004" pitchFamily="2" charset="0"/>
            </a:endParaRPr>
          </a:p>
          <a:p>
            <a:pPr marL="571500" indent="-342900"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Sitka Text" panose="02000505000000020004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69233"/>
            <a:ext cx="7315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94" y="134801"/>
            <a:ext cx="1132086" cy="11320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71930" y="6403707"/>
            <a:ext cx="9255514" cy="457200"/>
          </a:xfrm>
          <a:prstGeom prst="rect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-101910" y="6232600"/>
            <a:ext cx="9322420" cy="0"/>
          </a:xfrm>
          <a:prstGeom prst="line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2" y="6485641"/>
            <a:ext cx="982168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54" y="365126"/>
            <a:ext cx="8045060" cy="804107"/>
          </a:xfrm>
        </p:spPr>
        <p:txBody>
          <a:bodyPr/>
          <a:lstStyle/>
          <a:p>
            <a:r>
              <a:rPr lang="en-US" dirty="0" smtClean="0">
                <a:latin typeface="Sitka Heading" panose="02000505000000020004" pitchFamily="2" charset="0"/>
              </a:rPr>
              <a:t>Project Contacts</a:t>
            </a:r>
            <a:endParaRPr lang="en-US" dirty="0">
              <a:latin typeface="Sitka Heading" panose="02000505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2" y="1587501"/>
            <a:ext cx="7030528" cy="4459616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 smtClean="0"/>
              <a:t>Michael Wharton – Construction Manager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 smtClean="0">
                <a:hlinkClick r:id="rId3"/>
              </a:rPr>
              <a:t>Michael.Wharton@volkert.com</a:t>
            </a:r>
            <a:endParaRPr lang="en-US" sz="1900" dirty="0" smtClean="0"/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 smtClean="0"/>
              <a:t>540-526-7634</a:t>
            </a:r>
            <a:endParaRPr lang="en-US" sz="1900" dirty="0"/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900" dirty="0"/>
          </a:p>
          <a:p>
            <a:r>
              <a:rPr lang="en-US" sz="1900" dirty="0"/>
              <a:t>Ben </a:t>
            </a:r>
            <a:r>
              <a:rPr lang="en-US" sz="1900" dirty="0" err="1"/>
              <a:t>Lineberry</a:t>
            </a:r>
            <a:r>
              <a:rPr lang="en-US" sz="1900" dirty="0"/>
              <a:t>, Jr</a:t>
            </a:r>
            <a:r>
              <a:rPr lang="en-US" sz="1900" dirty="0" smtClean="0"/>
              <a:t>. – </a:t>
            </a:r>
            <a:r>
              <a:rPr lang="en-US" sz="1900" dirty="0"/>
              <a:t>Project Manager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 smtClean="0">
                <a:hlinkClick r:id="rId4"/>
              </a:rPr>
              <a:t>Ben.Lineberry@volkert.com</a:t>
            </a:r>
            <a:endParaRPr lang="en-US" sz="1900" dirty="0" smtClean="0"/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 smtClean="0"/>
              <a:t>540-414-5440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900" dirty="0" smtClean="0"/>
          </a:p>
          <a:p>
            <a:r>
              <a:rPr lang="en-US" sz="1900" dirty="0" smtClean="0"/>
              <a:t>Christina Alexander–</a:t>
            </a:r>
            <a:r>
              <a:rPr lang="en-US" sz="1900" dirty="0" err="1" smtClean="0"/>
              <a:t>Stormwater</a:t>
            </a:r>
            <a:r>
              <a:rPr lang="en-US" sz="1900" dirty="0" smtClean="0"/>
              <a:t> Resource Engineer, City of Fairfax</a:t>
            </a:r>
            <a:endParaRPr lang="en-US" sz="1900" dirty="0" smtClean="0">
              <a:hlinkClick r:id="rId5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 smtClean="0">
                <a:hlinkClick r:id="rId5"/>
              </a:rPr>
              <a:t>Christina.Alexander@fairfaxva.gov</a:t>
            </a:r>
            <a:endParaRPr lang="en-US" sz="1900" dirty="0"/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 smtClean="0"/>
              <a:t>703-273-3067</a:t>
            </a:r>
            <a:endParaRPr lang="en-US" sz="1900" dirty="0"/>
          </a:p>
          <a:p>
            <a:pPr marL="0" indent="0">
              <a:buNone/>
            </a:pPr>
            <a:r>
              <a:rPr lang="en-US" sz="1900" dirty="0" smtClean="0"/>
              <a:t>    </a:t>
            </a:r>
            <a:endParaRPr lang="en-US" sz="1900" dirty="0"/>
          </a:p>
          <a:p>
            <a:r>
              <a:rPr lang="en-US" sz="1900" dirty="0" smtClean="0"/>
              <a:t>David Summers-Director of Public Works, </a:t>
            </a:r>
            <a:r>
              <a:rPr lang="en-US" sz="1900" dirty="0"/>
              <a:t>City of Fairfax</a:t>
            </a:r>
            <a:endParaRPr lang="en-US" sz="1900" dirty="0">
              <a:hlinkClick r:id="rId5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 smtClean="0">
                <a:hlinkClick r:id="rId5"/>
              </a:rPr>
              <a:t>David.Summers@fairfaxva.gov</a:t>
            </a:r>
            <a:endParaRPr lang="en-US" sz="1900" dirty="0"/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 smtClean="0"/>
              <a:t>703-385-7810</a:t>
            </a:r>
            <a:endParaRPr lang="en-US" sz="1900" dirty="0"/>
          </a:p>
          <a:p>
            <a:endParaRPr lang="en-US" sz="2400" dirty="0" smtClean="0"/>
          </a:p>
          <a:p>
            <a:endParaRPr lang="en-US" sz="2400" dirty="0"/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/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 smtClean="0">
              <a:latin typeface="Sitka Text" panose="02000505000000020004" pitchFamily="2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Sitka Text" panose="02000505000000020004" pitchFamily="2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Sitka Text" panose="02000505000000020004" pitchFamily="2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Sitka Text" panose="02000505000000020004" pitchFamily="2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Sitka Text" panose="02000505000000020004" pitchFamily="2" charset="0"/>
            </a:endParaRPr>
          </a:p>
          <a:p>
            <a:pPr marL="571500" indent="-342900"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Sitka Text" panose="02000505000000020004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69233"/>
            <a:ext cx="7315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94" y="134801"/>
            <a:ext cx="1132086" cy="11320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71930" y="6403707"/>
            <a:ext cx="9255514" cy="457200"/>
          </a:xfrm>
          <a:prstGeom prst="rect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-101910" y="6232600"/>
            <a:ext cx="9322420" cy="0"/>
          </a:xfrm>
          <a:prstGeom prst="line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2" y="6485641"/>
            <a:ext cx="982168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06" y="365126"/>
            <a:ext cx="8160508" cy="804107"/>
          </a:xfrm>
        </p:spPr>
        <p:txBody>
          <a:bodyPr/>
          <a:lstStyle/>
          <a:p>
            <a:r>
              <a:rPr lang="en-US" dirty="0" smtClean="0">
                <a:latin typeface="Sitka Heading" panose="02000505000000020004" pitchFamily="2" charset="0"/>
              </a:rPr>
              <a:t>Welcome…</a:t>
            </a:r>
            <a:endParaRPr lang="en-US" dirty="0">
              <a:latin typeface="Sitka Heading" panose="02000505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7308" y="2023681"/>
            <a:ext cx="3165427" cy="2310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Welcome to the </a:t>
            </a:r>
            <a:r>
              <a:rPr lang="en-US" sz="2400" dirty="0"/>
              <a:t> </a:t>
            </a:r>
            <a:r>
              <a:rPr lang="en-US" sz="2400" dirty="0" smtClean="0"/>
              <a:t>      kick-off for the       Kamp Washington Intersection Improvements.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4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44" y="1518249"/>
            <a:ext cx="3765969" cy="3321170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127000" stA="48000" endPos="25000" dir="5400000" sy="-100000" algn="bl" rotWithShape="0"/>
          </a:effectLst>
          <a:scene3d>
            <a:camera prst="obliqueTop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94" y="134801"/>
            <a:ext cx="1132086" cy="113208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71930" y="6403707"/>
            <a:ext cx="9255514" cy="457200"/>
          </a:xfrm>
          <a:prstGeom prst="rect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-101910" y="6232600"/>
            <a:ext cx="9322420" cy="0"/>
          </a:xfrm>
          <a:prstGeom prst="line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2" y="6485641"/>
            <a:ext cx="982168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54" y="365126"/>
            <a:ext cx="8045060" cy="804107"/>
          </a:xfrm>
        </p:spPr>
        <p:txBody>
          <a:bodyPr/>
          <a:lstStyle/>
          <a:p>
            <a:r>
              <a:rPr lang="en-US" dirty="0" smtClean="0">
                <a:latin typeface="Sitka Heading" panose="02000505000000020004" pitchFamily="2" charset="0"/>
              </a:rPr>
              <a:t>Scope of Work</a:t>
            </a:r>
            <a:endParaRPr lang="en-US" dirty="0">
              <a:latin typeface="Sitka Heading" panose="02000505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6" y="1465729"/>
            <a:ext cx="8256044" cy="4470376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Eliminate horizontal shifts along Fairfax Boulevard/Main Street through the main </a:t>
            </a:r>
            <a:r>
              <a:rPr lang="en-US" dirty="0" smtClean="0"/>
              <a:t>intersection</a:t>
            </a:r>
            <a:r>
              <a:rPr lang="en-US" dirty="0"/>
              <a:t> </a:t>
            </a:r>
          </a:p>
          <a:p>
            <a:pPr lvl="0"/>
            <a:r>
              <a:rPr lang="en-US" dirty="0" smtClean="0"/>
              <a:t>Provide </a:t>
            </a:r>
            <a:r>
              <a:rPr lang="en-US" dirty="0"/>
              <a:t>an additional southbound lane on </a:t>
            </a:r>
            <a:r>
              <a:rPr lang="en-US" dirty="0" smtClean="0"/>
              <a:t>Lee Highway from </a:t>
            </a:r>
            <a:r>
              <a:rPr lang="en-US" dirty="0"/>
              <a:t>Kamp Washington Intersection to the existing third southbound lane near Shell </a:t>
            </a:r>
            <a:r>
              <a:rPr lang="en-US" dirty="0" smtClean="0"/>
              <a:t>Station</a:t>
            </a:r>
            <a:r>
              <a:rPr lang="en-US" dirty="0"/>
              <a:t> </a:t>
            </a:r>
          </a:p>
          <a:p>
            <a:pPr lvl="0"/>
            <a:r>
              <a:rPr lang="en-US" dirty="0"/>
              <a:t>Extend westbound through lanes on Main Street from Chestnut Street to Hallman </a:t>
            </a:r>
            <a:r>
              <a:rPr lang="en-US" dirty="0" smtClean="0"/>
              <a:t>Street</a:t>
            </a:r>
            <a:r>
              <a:rPr lang="en-US" dirty="0"/>
              <a:t> </a:t>
            </a:r>
          </a:p>
          <a:p>
            <a:pPr lvl="0"/>
            <a:r>
              <a:rPr lang="en-US" dirty="0"/>
              <a:t>Lengthen turn lanes to provide additional storage for turning </a:t>
            </a:r>
            <a:r>
              <a:rPr lang="en-US" dirty="0" smtClean="0"/>
              <a:t>vehicles</a:t>
            </a:r>
            <a:r>
              <a:rPr lang="en-US" dirty="0"/>
              <a:t> </a:t>
            </a:r>
          </a:p>
          <a:p>
            <a:r>
              <a:rPr lang="en-US" dirty="0"/>
              <a:t>Improve pedestrian mobility with new crosswalks, curb ramps, sidewalks, and pedestrian signalization. Replace span-wire signals with mast arm </a:t>
            </a:r>
            <a:r>
              <a:rPr lang="en-US" dirty="0" smtClean="0"/>
              <a:t>signals</a:t>
            </a:r>
            <a:endParaRPr lang="en-US" dirty="0">
              <a:latin typeface="Sitka Text" panose="02000505000000020004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69233"/>
            <a:ext cx="7315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94" y="134801"/>
            <a:ext cx="1132086" cy="11320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71930" y="6403707"/>
            <a:ext cx="9255514" cy="457200"/>
          </a:xfrm>
          <a:prstGeom prst="rect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-101910" y="6232600"/>
            <a:ext cx="9322420" cy="0"/>
          </a:xfrm>
          <a:prstGeom prst="line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2" y="6485641"/>
            <a:ext cx="982168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54" y="365126"/>
            <a:ext cx="8045060" cy="804107"/>
          </a:xfrm>
        </p:spPr>
        <p:txBody>
          <a:bodyPr/>
          <a:lstStyle/>
          <a:p>
            <a:r>
              <a:rPr lang="en-US" dirty="0" smtClean="0">
                <a:latin typeface="Sitka Heading" panose="02000505000000020004" pitchFamily="2" charset="0"/>
              </a:rPr>
              <a:t>Benefits of Project</a:t>
            </a:r>
            <a:endParaRPr lang="en-US" dirty="0">
              <a:latin typeface="Sitka Heading" panose="02000505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6" y="1465729"/>
            <a:ext cx="8256044" cy="4470376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Reduce congestion by improving signal phasing &amp; operation. </a:t>
            </a:r>
            <a:endParaRPr lang="en-US" sz="2400" dirty="0" smtClean="0"/>
          </a:p>
          <a:p>
            <a:pPr lvl="0"/>
            <a:r>
              <a:rPr lang="en-US" sz="2400" dirty="0" smtClean="0"/>
              <a:t>Increased </a:t>
            </a:r>
            <a:r>
              <a:rPr lang="en-US" sz="2400" dirty="0"/>
              <a:t>capacity of dual left turn lane from east bound Fairfax Boulevard to NB Fairfax </a:t>
            </a:r>
            <a:r>
              <a:rPr lang="en-US" sz="2400" dirty="0" smtClean="0"/>
              <a:t>Boulevard/Lee Highway. </a:t>
            </a:r>
          </a:p>
          <a:p>
            <a:pPr lvl="0"/>
            <a:r>
              <a:rPr lang="en-US" sz="2400" dirty="0" smtClean="0"/>
              <a:t>Improved </a:t>
            </a:r>
            <a:r>
              <a:rPr lang="en-US" sz="2400" dirty="0"/>
              <a:t>traffic flow along west bound Main </a:t>
            </a:r>
            <a:r>
              <a:rPr lang="en-US" sz="2400" dirty="0" smtClean="0"/>
              <a:t>Street</a:t>
            </a:r>
            <a:r>
              <a:rPr lang="en-US" sz="2400" dirty="0"/>
              <a:t> </a:t>
            </a:r>
          </a:p>
          <a:p>
            <a:pPr lvl="0"/>
            <a:r>
              <a:rPr lang="en-US" sz="2400" dirty="0"/>
              <a:t>Improved intersection geometrics (elimination of horizontal shifts through intersection along Fairfax Boulevard/Main Street</a:t>
            </a:r>
            <a:r>
              <a:rPr lang="en-US" sz="2400" dirty="0" smtClean="0"/>
              <a:t>)</a:t>
            </a:r>
            <a:r>
              <a:rPr lang="en-US" sz="2400" dirty="0"/>
              <a:t> </a:t>
            </a:r>
          </a:p>
          <a:p>
            <a:pPr lvl="0"/>
            <a:r>
              <a:rPr lang="en-US" sz="2400" dirty="0"/>
              <a:t>Improved pedestrian mobility throughout project limits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69233"/>
            <a:ext cx="7315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94" y="134801"/>
            <a:ext cx="1132086" cy="11320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71930" y="6403707"/>
            <a:ext cx="9255514" cy="457200"/>
          </a:xfrm>
          <a:prstGeom prst="rect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01910" y="6232600"/>
            <a:ext cx="9322420" cy="0"/>
          </a:xfrm>
          <a:prstGeom prst="line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2" y="6485641"/>
            <a:ext cx="982168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9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54" y="365126"/>
            <a:ext cx="8045060" cy="804107"/>
          </a:xfrm>
        </p:spPr>
        <p:txBody>
          <a:bodyPr/>
          <a:lstStyle/>
          <a:p>
            <a:r>
              <a:rPr lang="en-US" dirty="0" smtClean="0">
                <a:latin typeface="Sitka Heading" panose="02000505000000020004" pitchFamily="2" charset="0"/>
              </a:rPr>
              <a:t>Stakeholder Notification</a:t>
            </a:r>
            <a:endParaRPr lang="en-US" dirty="0">
              <a:latin typeface="Sitka Heading" panose="02000505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595362"/>
            <a:ext cx="8050443" cy="3852472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Maintain access to businesses throughout construction and only close one entrance at a time</a:t>
            </a:r>
          </a:p>
          <a:p>
            <a:r>
              <a:rPr lang="en-US" sz="2400" dirty="0" smtClean="0"/>
              <a:t>45 day notices have been sent to businesses </a:t>
            </a:r>
            <a:r>
              <a:rPr lang="en-US" sz="2400" dirty="0"/>
              <a:t>and property </a:t>
            </a:r>
            <a:r>
              <a:rPr lang="en-US" sz="2400" dirty="0" smtClean="0"/>
              <a:t>owners advising them of upcoming work </a:t>
            </a:r>
          </a:p>
          <a:p>
            <a:r>
              <a:rPr lang="en-US" sz="2400" dirty="0" smtClean="0"/>
              <a:t>Provide advance notice and schedule for temporary entrance closings </a:t>
            </a:r>
          </a:p>
          <a:p>
            <a:r>
              <a:rPr lang="en-US" sz="2400" dirty="0"/>
              <a:t>Install identification signs </a:t>
            </a:r>
            <a:r>
              <a:rPr lang="en-US" sz="2400" dirty="0" smtClean="0"/>
              <a:t>at business entrances</a:t>
            </a:r>
          </a:p>
          <a:p>
            <a:pPr marL="228600" lvl="1">
              <a:spcBef>
                <a:spcPts val="1000"/>
              </a:spcBef>
            </a:pPr>
            <a:r>
              <a:rPr lang="en-US" dirty="0"/>
              <a:t>Advanced notification for </a:t>
            </a:r>
            <a:r>
              <a:rPr lang="en-US" dirty="0" smtClean="0"/>
              <a:t>disturbances and </a:t>
            </a:r>
            <a:r>
              <a:rPr lang="en-US" dirty="0"/>
              <a:t>parking </a:t>
            </a:r>
            <a:r>
              <a:rPr lang="en-US" dirty="0" smtClean="0"/>
              <a:t>restrictions</a:t>
            </a:r>
          </a:p>
          <a:p>
            <a:r>
              <a:rPr lang="en-US" sz="2400" dirty="0"/>
              <a:t>The project website will be updated every Friday by </a:t>
            </a:r>
            <a:r>
              <a:rPr lang="en-US" sz="2400" dirty="0" smtClean="0"/>
              <a:t>noon</a:t>
            </a:r>
            <a:r>
              <a:rPr lang="en-US" sz="2400" u="sng" dirty="0">
                <a:hlinkClick r:id="rId3"/>
              </a:rPr>
              <a:t> www.kampwashingtonimprovements.com</a:t>
            </a:r>
            <a:endParaRPr lang="en-US" sz="2400" dirty="0"/>
          </a:p>
          <a:p>
            <a:endParaRPr lang="en-US" sz="2600" dirty="0">
              <a:latin typeface="Sitka Text" panose="02000505000000020004" pitchFamily="2" charset="0"/>
            </a:endParaRPr>
          </a:p>
          <a:p>
            <a:pPr marL="0" indent="0">
              <a:buNone/>
            </a:pPr>
            <a:endParaRPr lang="en-US" sz="2600" dirty="0">
              <a:latin typeface="Sitka Text" panose="02000505000000020004" pitchFamily="2" charset="0"/>
            </a:endParaRPr>
          </a:p>
          <a:p>
            <a:endParaRPr lang="en-US" sz="2600" dirty="0">
              <a:latin typeface="Sitka Text" panose="02000505000000020004" pitchFamily="2" charset="0"/>
            </a:endParaRPr>
          </a:p>
          <a:p>
            <a:pPr marL="0" indent="0">
              <a:buNone/>
            </a:pPr>
            <a:endParaRPr lang="en-US" sz="2600" dirty="0" smtClean="0">
              <a:latin typeface="Sitka Text" panose="02000505000000020004" pitchFamily="2" charset="0"/>
            </a:endParaRPr>
          </a:p>
          <a:p>
            <a:endParaRPr lang="en-US" sz="2600" dirty="0" smtClean="0">
              <a:latin typeface="Sitka Text" panose="02000505000000020004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69233"/>
            <a:ext cx="7315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94" y="134801"/>
            <a:ext cx="1132086" cy="11320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71930" y="6403707"/>
            <a:ext cx="9255514" cy="457200"/>
          </a:xfrm>
          <a:prstGeom prst="rect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-101910" y="6232600"/>
            <a:ext cx="9322420" cy="0"/>
          </a:xfrm>
          <a:prstGeom prst="line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2" y="6485641"/>
            <a:ext cx="982168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3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54" y="365126"/>
            <a:ext cx="8045060" cy="804107"/>
          </a:xfrm>
        </p:spPr>
        <p:txBody>
          <a:bodyPr/>
          <a:lstStyle/>
          <a:p>
            <a:r>
              <a:rPr lang="en-US" dirty="0" smtClean="0">
                <a:latin typeface="Sitka Heading" panose="02000505000000020004" pitchFamily="2" charset="0"/>
              </a:rPr>
              <a:t>Access Management</a:t>
            </a:r>
            <a:endParaRPr lang="en-US" dirty="0">
              <a:latin typeface="Sitka Heading" panose="02000505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587107"/>
            <a:ext cx="8007137" cy="3852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Access to businesses will be maintained at all times</a:t>
            </a:r>
          </a:p>
          <a:p>
            <a:r>
              <a:rPr lang="en-US" sz="2400" dirty="0" smtClean="0"/>
              <a:t>Work will be executed in a timely manner to reduce entrance closures</a:t>
            </a:r>
          </a:p>
          <a:p>
            <a:r>
              <a:rPr lang="en-US" sz="2400" dirty="0" smtClean="0"/>
              <a:t>Contractor shall plan work to only close one property entrance at a time</a:t>
            </a:r>
          </a:p>
          <a:p>
            <a:r>
              <a:rPr lang="en-US" sz="2400" dirty="0"/>
              <a:t>Some work will be performed at night time to reduce </a:t>
            </a:r>
            <a:r>
              <a:rPr lang="en-US" sz="2400" dirty="0" smtClean="0"/>
              <a:t>impacts</a:t>
            </a:r>
          </a:p>
          <a:p>
            <a:pPr marL="0" indent="0">
              <a:buNone/>
            </a:pPr>
            <a:endParaRPr lang="en-US" sz="2600" dirty="0">
              <a:latin typeface="Sitka Text" panose="02000505000000020004" pitchFamily="2" charset="0"/>
            </a:endParaRPr>
          </a:p>
          <a:p>
            <a:endParaRPr lang="en-US" sz="2600" dirty="0" smtClean="0">
              <a:latin typeface="Sitka Text" panose="02000505000000020004" pitchFamily="2" charset="0"/>
            </a:endParaRPr>
          </a:p>
          <a:p>
            <a:endParaRPr lang="en-US" sz="2600" dirty="0" smtClean="0">
              <a:latin typeface="Sitka Text" panose="02000505000000020004" pitchFamily="2" charset="0"/>
            </a:endParaRPr>
          </a:p>
          <a:p>
            <a:endParaRPr lang="en-US" sz="2600" dirty="0" smtClean="0">
              <a:latin typeface="Sitka Text" panose="02000505000000020004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69233"/>
            <a:ext cx="7315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94" y="134801"/>
            <a:ext cx="1132086" cy="11320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71930" y="6403707"/>
            <a:ext cx="9255514" cy="457200"/>
          </a:xfrm>
          <a:prstGeom prst="rect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-101910" y="6232600"/>
            <a:ext cx="9322420" cy="0"/>
          </a:xfrm>
          <a:prstGeom prst="line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2" y="6485641"/>
            <a:ext cx="982168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54" y="365126"/>
            <a:ext cx="8045060" cy="80410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Sitka Heading" panose="02000505000000020004" pitchFamily="2" charset="0"/>
              </a:rPr>
              <a:t>Phase I</a:t>
            </a:r>
            <a:endParaRPr lang="en-US" sz="3600" dirty="0">
              <a:latin typeface="Sitka Heading" panose="02000505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1" y="2689832"/>
            <a:ext cx="8046240" cy="34508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Install 600 LF of Water Main, 394 LF of Sanitary Sewer, 37 Drainage </a:t>
            </a:r>
            <a:r>
              <a:rPr lang="en-US" sz="2400" dirty="0"/>
              <a:t>S</a:t>
            </a:r>
            <a:r>
              <a:rPr lang="en-US" sz="2400" dirty="0" smtClean="0"/>
              <a:t>tructures and 1465 LF of Drainage </a:t>
            </a:r>
            <a:r>
              <a:rPr lang="en-US" sz="2400" dirty="0"/>
              <a:t>P</a:t>
            </a:r>
            <a:r>
              <a:rPr lang="en-US" sz="2400" dirty="0" smtClean="0"/>
              <a:t>ipe</a:t>
            </a:r>
          </a:p>
          <a:p>
            <a:r>
              <a:rPr lang="en-US" sz="2400" dirty="0" smtClean="0"/>
              <a:t>Construct New Sidewalks and Concrete Entrances</a:t>
            </a:r>
          </a:p>
          <a:p>
            <a:r>
              <a:rPr lang="en-US" sz="2400" dirty="0" smtClean="0"/>
              <a:t>Build Roadway Typical </a:t>
            </a:r>
          </a:p>
          <a:p>
            <a:r>
              <a:rPr lang="en-US" sz="2400" dirty="0" smtClean="0"/>
              <a:t>Begin Constructing Traffic Signals </a:t>
            </a:r>
            <a:r>
              <a:rPr lang="en-US" sz="1800" dirty="0" smtClean="0"/>
              <a:t>(Start April 2016)</a:t>
            </a:r>
          </a:p>
          <a:p>
            <a:pPr lvl="2"/>
            <a:r>
              <a:rPr lang="en-US" sz="1800" dirty="0" smtClean="0"/>
              <a:t>Kamp Washington Intersection</a:t>
            </a:r>
          </a:p>
          <a:p>
            <a:pPr lvl="2"/>
            <a:r>
              <a:rPr lang="en-US" sz="1800" dirty="0" smtClean="0"/>
              <a:t>Chestnut Street</a:t>
            </a:r>
          </a:p>
          <a:p>
            <a:pPr lvl="2"/>
            <a:r>
              <a:rPr lang="en-US" sz="1800" dirty="0" smtClean="0"/>
              <a:t>Maple Street </a:t>
            </a:r>
          </a:p>
          <a:p>
            <a:pPr lvl="2"/>
            <a:r>
              <a:rPr lang="en-US" sz="1800" dirty="0" smtClean="0"/>
              <a:t>CVS Driveway</a:t>
            </a:r>
          </a:p>
          <a:p>
            <a:pPr marL="0" indent="0">
              <a:buNone/>
            </a:pPr>
            <a:endParaRPr lang="en-US" sz="400" dirty="0" smtClean="0"/>
          </a:p>
          <a:p>
            <a:endParaRPr lang="en-US" sz="2400" dirty="0" smtClean="0"/>
          </a:p>
          <a:p>
            <a:pPr marL="457200" lvl="1" indent="0">
              <a:buNone/>
            </a:pPr>
            <a:endParaRPr lang="en-US" sz="2200" dirty="0">
              <a:latin typeface="Sitka Text" panose="02000505000000020004" pitchFamily="2" charset="0"/>
            </a:endParaRPr>
          </a:p>
          <a:p>
            <a:pPr lvl="1"/>
            <a:endParaRPr lang="en-US" sz="2200" dirty="0">
              <a:latin typeface="Sitka Text" panose="02000505000000020004" pitchFamily="2" charset="0"/>
            </a:endParaRPr>
          </a:p>
          <a:p>
            <a:endParaRPr lang="en-US" sz="2600" dirty="0" smtClean="0">
              <a:latin typeface="Sitka Text" panose="02000505000000020004" pitchFamily="2" charset="0"/>
            </a:endParaRPr>
          </a:p>
          <a:p>
            <a:endParaRPr lang="en-US" sz="2600" dirty="0">
              <a:latin typeface="Sitka Text" panose="020005050000000200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912" y="1390923"/>
            <a:ext cx="7591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Preliminary Schedule:</a:t>
            </a:r>
          </a:p>
          <a:p>
            <a:pPr lvl="1"/>
            <a:r>
              <a:rPr lang="en-US" sz="3200" dirty="0" smtClean="0">
                <a:latin typeface="+mj-lt"/>
              </a:rPr>
              <a:t>January 2016 to January 2017</a:t>
            </a:r>
            <a:endParaRPr lang="en-US" sz="3200" dirty="0"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69233"/>
            <a:ext cx="7315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94" y="134801"/>
            <a:ext cx="1132086" cy="11320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71930" y="6403707"/>
            <a:ext cx="9255514" cy="457200"/>
          </a:xfrm>
          <a:prstGeom prst="rect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-101910" y="6232600"/>
            <a:ext cx="9322420" cy="0"/>
          </a:xfrm>
          <a:prstGeom prst="line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2" y="6485641"/>
            <a:ext cx="982168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96" y="60980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Sitka Heading" panose="02000505000000020004" pitchFamily="2" charset="0"/>
              </a:rPr>
              <a:t>Phase IA </a:t>
            </a:r>
            <a:r>
              <a:rPr lang="en-US" sz="3600" dirty="0" smtClean="0">
                <a:latin typeface="Sitka Heading" panose="02000505000000020004" pitchFamily="2" charset="0"/>
              </a:rPr>
              <a:t>(Route 50 &amp; Service Road)</a:t>
            </a:r>
            <a:endParaRPr lang="en-US" sz="3600" dirty="0">
              <a:latin typeface="Sitka Heading" panose="02000505000000020004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59464" y="2355868"/>
            <a:ext cx="7963932" cy="365942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59464" y="1392860"/>
            <a:ext cx="7963932" cy="1101936"/>
          </a:xfrm>
        </p:spPr>
        <p:txBody>
          <a:bodyPr>
            <a:normAutofit/>
          </a:bodyPr>
          <a:lstStyle/>
          <a:p>
            <a:r>
              <a:rPr lang="en-US" sz="3200" dirty="0"/>
              <a:t>Preliminary Schedule:</a:t>
            </a:r>
          </a:p>
          <a:p>
            <a:pPr lvl="1"/>
            <a:r>
              <a:rPr lang="en-US" sz="3200" dirty="0"/>
              <a:t>January 2016 to September 2016</a:t>
            </a:r>
          </a:p>
          <a:p>
            <a:endParaRPr lang="en-US" u="sng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69233"/>
            <a:ext cx="7315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6832635" y="1832706"/>
            <a:ext cx="2475268" cy="223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dirty="0">
              <a:latin typeface="Sitka Text" panose="02000505000000020004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94" y="134801"/>
            <a:ext cx="1132086" cy="11320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71930" y="6403707"/>
            <a:ext cx="9255514" cy="457200"/>
          </a:xfrm>
          <a:prstGeom prst="rect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01910" y="6232600"/>
            <a:ext cx="9322420" cy="0"/>
          </a:xfrm>
          <a:prstGeom prst="line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2" y="6485641"/>
            <a:ext cx="982168" cy="2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3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96" y="60980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Sitka Heading" panose="02000505000000020004" pitchFamily="2" charset="0"/>
              </a:rPr>
              <a:t>Phase IB (Lee Highway)</a:t>
            </a:r>
            <a:endParaRPr lang="en-US" dirty="0">
              <a:latin typeface="Sitka Heading" panose="02000505000000020004" pitchFamily="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59464" y="1392860"/>
            <a:ext cx="7963932" cy="1101936"/>
          </a:xfrm>
        </p:spPr>
        <p:txBody>
          <a:bodyPr>
            <a:normAutofit/>
          </a:bodyPr>
          <a:lstStyle/>
          <a:p>
            <a:r>
              <a:rPr lang="en-US" sz="3200" dirty="0"/>
              <a:t>Preliminary Schedule:</a:t>
            </a:r>
          </a:p>
          <a:p>
            <a:pPr lvl="1"/>
            <a:r>
              <a:rPr lang="en-US" sz="3200" dirty="0" smtClean="0"/>
              <a:t>July 2016 to January 2017</a:t>
            </a:r>
            <a:endParaRPr lang="en-US" sz="3200" dirty="0"/>
          </a:p>
          <a:p>
            <a:endParaRPr lang="en-US" u="sng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69233"/>
            <a:ext cx="7315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6832635" y="1832706"/>
            <a:ext cx="2475268" cy="223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dirty="0">
              <a:latin typeface="Sitka Text" panose="02000505000000020004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94" y="134801"/>
            <a:ext cx="1132086" cy="11320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71930" y="6403707"/>
            <a:ext cx="9255514" cy="457200"/>
          </a:xfrm>
          <a:prstGeom prst="rect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01910" y="6232600"/>
            <a:ext cx="9322420" cy="0"/>
          </a:xfrm>
          <a:prstGeom prst="line">
            <a:avLst/>
          </a:prstGeom>
          <a:gradFill>
            <a:gsLst>
              <a:gs pos="37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91143">
                <a:schemeClr val="accent4">
                  <a:lumMod val="75000"/>
                </a:schemeClr>
              </a:gs>
              <a:gs pos="74000">
                <a:schemeClr val="accent4">
                  <a:lumMod val="75000"/>
                </a:schemeClr>
              </a:gs>
              <a:gs pos="83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5100000" scaled="0"/>
          </a:gra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12" y="6485641"/>
            <a:ext cx="982168" cy="293332"/>
          </a:xfrm>
          <a:prstGeom prst="rect">
            <a:avLst/>
          </a:prstGeom>
        </p:spPr>
      </p:pic>
      <p:pic>
        <p:nvPicPr>
          <p:cNvPr id="14" name="Content Placeholder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54" y="2494796"/>
            <a:ext cx="8355178" cy="30864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3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7150">
          <a:solidFill>
            <a:srgbClr val="C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23653</TotalTime>
  <Words>430</Words>
  <Application>Microsoft Office PowerPoint</Application>
  <PresentationFormat>On-screen Show (4:3)</PresentationFormat>
  <Paragraphs>119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Kamp Washington Intersection Improvements</vt:lpstr>
      <vt:lpstr>Welcome…</vt:lpstr>
      <vt:lpstr>Scope of Work</vt:lpstr>
      <vt:lpstr>Benefits of Project</vt:lpstr>
      <vt:lpstr>Stakeholder Notification</vt:lpstr>
      <vt:lpstr>Access Management</vt:lpstr>
      <vt:lpstr>Phase I</vt:lpstr>
      <vt:lpstr>Phase IA (Route 50 &amp; Service Road)</vt:lpstr>
      <vt:lpstr>Phase IB (Lee Highway)</vt:lpstr>
      <vt:lpstr>Phase IC (Main Street)</vt:lpstr>
      <vt:lpstr>Phase II </vt:lpstr>
      <vt:lpstr>Phase II (Medians &amp; Final Pavement)</vt:lpstr>
      <vt:lpstr>Project Completion</vt:lpstr>
      <vt:lpstr>Public Outreach</vt:lpstr>
      <vt:lpstr>Project Contacts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Jermantown Road Improvement Project</dc:title>
  <dc:creator>Correll, Mitchel</dc:creator>
  <cp:lastModifiedBy>cprotopappas</cp:lastModifiedBy>
  <cp:revision>103</cp:revision>
  <cp:lastPrinted>2016-01-04T20:22:43Z</cp:lastPrinted>
  <dcterms:created xsi:type="dcterms:W3CDTF">2015-01-26T23:56:18Z</dcterms:created>
  <dcterms:modified xsi:type="dcterms:W3CDTF">2016-01-05T16:46:05Z</dcterms:modified>
</cp:coreProperties>
</file>