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handoutMasterIdLst>
    <p:handoutMasterId r:id="rId11"/>
  </p:handoutMasterIdLst>
  <p:sldIdLst>
    <p:sldId id="332" r:id="rId2"/>
    <p:sldId id="322" r:id="rId3"/>
    <p:sldId id="349" r:id="rId4"/>
    <p:sldId id="350" r:id="rId5"/>
    <p:sldId id="335" r:id="rId6"/>
    <p:sldId id="328" r:id="rId7"/>
    <p:sldId id="351" r:id="rId8"/>
    <p:sldId id="344" r:id="rId9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ED31"/>
    <a:srgbClr val="FF9900"/>
    <a:srgbClr val="000099"/>
    <a:srgbClr val="FFFFFF"/>
    <a:srgbClr val="00FF00"/>
    <a:srgbClr val="0000FF"/>
    <a:srgbClr val="0066FF"/>
    <a:srgbClr val="00FFFF"/>
    <a:srgbClr val="006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vertBarState="maximized">
    <p:restoredLeft sz="34555" autoAdjust="0"/>
    <p:restoredTop sz="94713" autoAdjust="0"/>
  </p:normalViewPr>
  <p:slideViewPr>
    <p:cSldViewPr snapToGrid="0">
      <p:cViewPr>
        <p:scale>
          <a:sx n="118" d="100"/>
          <a:sy n="118" d="100"/>
        </p:scale>
        <p:origin x="-1422" y="-5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-109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30" tIns="47965" rIns="95930" bIns="47965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30" tIns="47965" rIns="95930" bIns="47965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30" tIns="47965" rIns="95930" bIns="47965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30" tIns="47965" rIns="95930" bIns="47965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ea typeface="ＭＳ Ｐゴシック" pitchFamily="-84" charset="-128"/>
              </a:defRPr>
            </a:lvl1pPr>
          </a:lstStyle>
          <a:p>
            <a:pPr>
              <a:defRPr/>
            </a:pPr>
            <a:fld id="{C913EF0B-F3DD-4678-A100-C178CE02E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53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3725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30" tIns="47965" rIns="95930" bIns="47965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9888" y="0"/>
            <a:ext cx="3133725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30" tIns="47965" rIns="95930" bIns="47965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82600" y="714375"/>
            <a:ext cx="6346825" cy="3570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200" y="4522788"/>
            <a:ext cx="5383213" cy="43640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30" tIns="47965" rIns="95930" bIns="479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6538"/>
            <a:ext cx="3133725" cy="474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30" tIns="47965" rIns="95930" bIns="47965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9888" y="9126538"/>
            <a:ext cx="3133725" cy="474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930" tIns="47965" rIns="95930" bIns="47965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ea typeface="ＭＳ Ｐゴシック" pitchFamily="-84" charset="-128"/>
              </a:defRPr>
            </a:lvl1pPr>
          </a:lstStyle>
          <a:p>
            <a:pPr>
              <a:defRPr/>
            </a:pPr>
            <a:fld id="{F607E62A-E4B6-4D1D-950F-1E2E8AAFD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13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800000F-EBD3-49C9-9964-334632A582D2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1963" y="720725"/>
            <a:ext cx="6396037" cy="3598863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FIRST SLIDE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F1D14D-732F-4D7F-8B12-B649C5F1974D}" type="slidenum">
              <a:rPr lang="en-US" smtClean="0">
                <a:ea typeface="ＭＳ Ｐゴシック" pitchFamily="34" charset="-128"/>
              </a:rPr>
              <a:pPr/>
              <a:t>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14375"/>
            <a:ext cx="6346825" cy="35702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3645" y="4387322"/>
            <a:ext cx="6282266" cy="4364037"/>
          </a:xfrm>
        </p:spPr>
        <p:txBody>
          <a:bodyPr/>
          <a:lstStyle/>
          <a:p>
            <a:r>
              <a:rPr lang="en-US" sz="1600" u="sng" dirty="0" smtClean="0"/>
              <a:t>Signal Improvements: </a:t>
            </a:r>
            <a:r>
              <a:rPr lang="en-US" sz="1600" dirty="0" smtClean="0"/>
              <a:t>Signalization </a:t>
            </a:r>
            <a:r>
              <a:rPr lang="en-US" sz="1600" dirty="0"/>
              <a:t>phasing improvements to optimize operations at the Kamp Washington intersection and replacement of span-wire signals with mast arm signals at </a:t>
            </a:r>
            <a:r>
              <a:rPr lang="en-US" sz="1600" dirty="0" smtClean="0"/>
              <a:t>4 locations(Route </a:t>
            </a:r>
            <a:r>
              <a:rPr lang="en-US" sz="1600" dirty="0"/>
              <a:t>29/Route 50/Route 236 intersection, the Route 29/commercial entrance, Route 236/Chestnut St. intersection, and the Route 236/Maple St. </a:t>
            </a:r>
            <a:r>
              <a:rPr lang="en-US" sz="1600" dirty="0" smtClean="0"/>
              <a:t>entrance</a:t>
            </a:r>
            <a:r>
              <a:rPr lang="en-US" sz="1600" dirty="0"/>
              <a:t>)</a:t>
            </a:r>
            <a:endParaRPr lang="en-US" sz="1600" dirty="0" smtClean="0"/>
          </a:p>
          <a:p>
            <a:r>
              <a:rPr lang="en-US" sz="1600" u="sng" dirty="0"/>
              <a:t>Geometric improvements: </a:t>
            </a:r>
            <a:r>
              <a:rPr lang="en-US" sz="1600" dirty="0"/>
              <a:t>Eliminate the existing substandard lane shift between Route 50 and Route 236 through the </a:t>
            </a:r>
            <a:r>
              <a:rPr lang="en-US" sz="1600" dirty="0" smtClean="0"/>
              <a:t>intersection. Also, it will allo</a:t>
            </a:r>
            <a:r>
              <a:rPr lang="en-US" sz="1600" dirty="0" smtClean="0"/>
              <a:t>w concurrent dual lefts from Main Street to Lee Highway and from Route 50 south to Route 50 </a:t>
            </a:r>
            <a:r>
              <a:rPr lang="en-US" sz="1600" dirty="0"/>
              <a:t>east. </a:t>
            </a:r>
            <a:r>
              <a:rPr lang="en-US" sz="1600" dirty="0" smtClean="0"/>
              <a:t> Lengthening </a:t>
            </a:r>
            <a:r>
              <a:rPr lang="en-US" sz="1600" dirty="0"/>
              <a:t>turn lanes to provide additional storage for turning vehicles from Route 50 to Route 50/29 and Route 236 to Route 29 </a:t>
            </a:r>
            <a:endParaRPr lang="en-US" sz="1600" dirty="0"/>
          </a:p>
          <a:p>
            <a:r>
              <a:rPr lang="en-US" sz="1600" u="sng" dirty="0" smtClean="0"/>
              <a:t>Southbound Through Lane:</a:t>
            </a:r>
            <a:r>
              <a:rPr lang="en-US" sz="1600" dirty="0" smtClean="0"/>
              <a:t>  Construction </a:t>
            </a:r>
            <a:r>
              <a:rPr lang="en-US" sz="1600" dirty="0"/>
              <a:t>of an additional southbound lane on U.S 29 from the Kamp Washington (50/29/236) intersection to the </a:t>
            </a:r>
            <a:r>
              <a:rPr lang="en-US" sz="1600" dirty="0" smtClean="0"/>
              <a:t>existing third </a:t>
            </a:r>
            <a:r>
              <a:rPr lang="en-US" sz="1600" dirty="0"/>
              <a:t>southbound </a:t>
            </a:r>
            <a:r>
              <a:rPr lang="en-US" sz="1600" dirty="0" smtClean="0"/>
              <a:t>lane near Shell Station</a:t>
            </a:r>
            <a:endParaRPr lang="en-US" sz="1600" dirty="0" smtClean="0"/>
          </a:p>
          <a:p>
            <a:r>
              <a:rPr lang="en-US" sz="1600" u="sng" dirty="0" smtClean="0"/>
              <a:t>Westbound through lane: </a:t>
            </a:r>
            <a:r>
              <a:rPr lang="en-US" sz="1600" dirty="0" smtClean="0"/>
              <a:t>on Main Street </a:t>
            </a:r>
            <a:r>
              <a:rPr lang="en-US" sz="1600" dirty="0"/>
              <a:t>from Chestnut Street to Hallman </a:t>
            </a:r>
            <a:r>
              <a:rPr lang="en-US" sz="1600" dirty="0" smtClean="0"/>
              <a:t>Street</a:t>
            </a:r>
          </a:p>
          <a:p>
            <a:r>
              <a:rPr lang="en-US" sz="1600" u="sng" dirty="0" smtClean="0"/>
              <a:t>Ped </a:t>
            </a:r>
            <a:r>
              <a:rPr lang="en-US" sz="1600" u="sng" dirty="0" smtClean="0"/>
              <a:t>Facilities</a:t>
            </a:r>
            <a:r>
              <a:rPr lang="en-US" sz="1600" dirty="0" smtClean="0"/>
              <a:t>: New </a:t>
            </a:r>
            <a:r>
              <a:rPr lang="en-US" sz="1600" dirty="0"/>
              <a:t>crosswalks, curb ramps, sidewalks and pedestrian signalization throughout the project </a:t>
            </a:r>
            <a:r>
              <a:rPr lang="en-US" sz="1600" dirty="0" smtClean="0"/>
              <a:t>limits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07E62A-E4B6-4D1D-950F-1E2E8AAFD57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06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89B85A-2140-46C2-9CED-D282ED8A8879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14375"/>
            <a:ext cx="6346825" cy="35702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07E62A-E4B6-4D1D-950F-1E2E8AAFD57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24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5550CC-F750-416D-A5C6-94036DBC391C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14375"/>
            <a:ext cx="6346825" cy="35702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5550CC-F750-416D-A5C6-94036DBC391C}" type="slidenum">
              <a:rPr lang="en-US" smtClean="0">
                <a:ea typeface="ＭＳ Ｐゴシック" pitchFamily="34" charset="-128"/>
              </a:rPr>
              <a:pPr/>
              <a:t>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14375"/>
            <a:ext cx="6346825" cy="35702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For now, KW deficit being funded with 30% revenue.  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There is sufficient funding in the Transportation Tax Fund to accommodate this in FY 16.  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We have purposely left contingency funding in the Transportation Fund for both this project and </a:t>
            </a:r>
            <a:r>
              <a:rPr lang="en-US" dirty="0" err="1" smtClean="0">
                <a:ea typeface="ＭＳ Ｐゴシック" pitchFamily="34" charset="-128"/>
              </a:rPr>
              <a:t>Northfax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due to the uncertainties in right of way and bid prices.</a:t>
            </a:r>
          </a:p>
          <a:p>
            <a:pPr eaLnBrk="1" hangingPunct="1"/>
            <a:endParaRPr lang="en-US" dirty="0">
              <a:ea typeface="ＭＳ Ｐゴシック" pitchFamily="34" charset="-128"/>
            </a:endParaRP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How much 30% do we receive each year?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$2.2M 30%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$2.2M C&amp;I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$4.3 M total in Transportation Tax Revenue per year</a:t>
            </a:r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07E62A-E4B6-4D1D-950F-1E2E8AAFD57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8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B4E31-71EE-4053-A009-F6C79B35A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536E4-A7A7-4F88-8A1F-2CAC9B22DF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81EF2-16B3-4FE2-95A8-6F45ECA6A6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027E2-7800-42E9-96F1-CE765827E1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83058-C7A6-4810-BF72-7F29365562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F1321-BC5C-4656-ADC6-84EAA4DCAD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94548-9618-4702-8888-3D63D26743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B47C42-4D11-4C50-B39E-211DB379D2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5E5F0-7F93-49B1-A010-B790BA68B0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4816548"/>
            <a:ext cx="762000" cy="273844"/>
          </a:xfrm>
        </p:spPr>
        <p:txBody>
          <a:bodyPr/>
          <a:lstStyle/>
          <a:p>
            <a:pPr>
              <a:defRPr/>
            </a:pPr>
            <a:fld id="{28831491-54C6-4776-9586-26D603B878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07F25-2611-4972-9DF2-70C1B339F2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7467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548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D968D09-74B1-4C20-BD0B-A3B8140624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446" y="815196"/>
            <a:ext cx="64956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n-lt"/>
              </a:rPr>
              <a:t>Kamp Washington Intersection Improvements</a:t>
            </a:r>
          </a:p>
          <a:p>
            <a:endParaRPr lang="en-US" sz="3600" dirty="0">
              <a:latin typeface="+mn-lt"/>
            </a:endParaRPr>
          </a:p>
          <a:p>
            <a:r>
              <a:rPr lang="en-US" sz="3600" dirty="0" smtClean="0">
                <a:latin typeface="+mn-lt"/>
              </a:rPr>
              <a:t>City Council Meeting</a:t>
            </a:r>
          </a:p>
          <a:p>
            <a:endParaRPr lang="en-US" sz="3600" dirty="0" smtClean="0">
              <a:latin typeface="+mn-lt"/>
            </a:endParaRPr>
          </a:p>
          <a:p>
            <a:r>
              <a:rPr lang="en-US" sz="3600" dirty="0" smtClean="0">
                <a:latin typeface="+mn-lt"/>
              </a:rPr>
              <a:t>September 29, 2015</a:t>
            </a:r>
            <a:endParaRPr lang="en-US" sz="3600" dirty="0">
              <a:latin typeface="+mn-lt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141" y="3530896"/>
            <a:ext cx="12731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03894" y="232913"/>
            <a:ext cx="4648200" cy="6286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84" charset="-128"/>
              </a:rPr>
              <a:t>Project Location</a:t>
            </a: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9143" y="848854"/>
            <a:ext cx="5721781" cy="3822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36" y="1107760"/>
            <a:ext cx="7467600" cy="339447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Signal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improvements </a:t>
            </a:r>
          </a:p>
          <a:p>
            <a:pPr marL="36576" indent="0">
              <a:lnSpc>
                <a:spcPct val="90000"/>
              </a:lnSpc>
              <a:buNone/>
            </a:pPr>
            <a:endParaRPr lang="en-US" altLang="en-US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Geometric Improvements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Extension </a:t>
            </a:r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of </a:t>
            </a:r>
            <a:r>
              <a:rPr lang="en-US" alt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en-US" sz="2800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rd</a:t>
            </a:r>
            <a:r>
              <a:rPr lang="en-US" alt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southbound through lane (Lee Highway)</a:t>
            </a:r>
          </a:p>
          <a:p>
            <a:pPr marL="36576" indent="0">
              <a:lnSpc>
                <a:spcPct val="90000"/>
              </a:lnSpc>
              <a:buNone/>
            </a:pPr>
            <a:endParaRPr lang="en-US" alt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Extension of 2</a:t>
            </a:r>
            <a:r>
              <a:rPr lang="en-US" altLang="en-US" sz="2800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nd</a:t>
            </a:r>
            <a:r>
              <a:rPr lang="en-US" alt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westbound through lane (Main Street)</a:t>
            </a:r>
          </a:p>
          <a:p>
            <a:pPr marL="36576" indent="0">
              <a:lnSpc>
                <a:spcPct val="90000"/>
              </a:lnSpc>
              <a:buNone/>
            </a:pPr>
            <a:endParaRPr lang="en-US" altLang="en-US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/>
              <a:t>Improved pedestrian facilities </a:t>
            </a:r>
          </a:p>
          <a:p>
            <a:pPr marL="36576" indent="0">
              <a:lnSpc>
                <a:spcPct val="90000"/>
              </a:lnSpc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4991" y="182300"/>
            <a:ext cx="6437312" cy="6286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84" charset="-128"/>
              </a:rPr>
              <a:t>Schedule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76676" y="738515"/>
            <a:ext cx="8743950" cy="4006453"/>
          </a:xfrm>
        </p:spPr>
        <p:txBody>
          <a:bodyPr>
            <a:normAutofit fontScale="92500" lnSpcReduction="20000"/>
          </a:bodyPr>
          <a:lstStyle/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dirty="0" smtClean="0">
                <a:ea typeface="+mn-ea"/>
              </a:rPr>
              <a:t>		       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Milestone: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				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Date:</a:t>
            </a: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 smtClean="0">
                <a:ea typeface="+mn-ea"/>
              </a:rPr>
              <a:t>	</a:t>
            </a: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>
                <a:ea typeface="+mn-ea"/>
              </a:rPr>
              <a:t>	</a:t>
            </a:r>
            <a:r>
              <a:rPr lang="en-US" sz="1600" dirty="0" smtClean="0">
                <a:ea typeface="+mn-ea"/>
              </a:rPr>
              <a:t>Project Start					Fall 2007</a:t>
            </a: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1600" dirty="0"/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 smtClean="0">
                <a:ea typeface="+mn-ea"/>
              </a:rPr>
              <a:t>	Preliminary Design				2007-2009</a:t>
            </a: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1600" dirty="0" smtClean="0">
              <a:ea typeface="+mn-ea"/>
            </a:endParaRP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 smtClean="0">
                <a:ea typeface="+mn-ea"/>
              </a:rPr>
              <a:t>	Public Involvement Phase 			2009-2011</a:t>
            </a: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1600" dirty="0" smtClean="0">
              <a:ea typeface="+mn-ea"/>
            </a:endParaRP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 smtClean="0"/>
              <a:t>	</a:t>
            </a:r>
            <a:r>
              <a:rPr lang="en-US" sz="1600" dirty="0" smtClean="0">
                <a:ea typeface="+mn-ea"/>
              </a:rPr>
              <a:t>Right </a:t>
            </a:r>
            <a:r>
              <a:rPr lang="en-US" sz="1600" dirty="0">
                <a:ea typeface="+mn-ea"/>
              </a:rPr>
              <a:t>of Way </a:t>
            </a:r>
            <a:r>
              <a:rPr lang="en-US" sz="1600" dirty="0" smtClean="0">
                <a:ea typeface="+mn-ea"/>
              </a:rPr>
              <a:t>Acquisition Start			Spring 2012</a:t>
            </a: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1600" dirty="0" smtClean="0">
              <a:ea typeface="+mn-ea"/>
            </a:endParaRP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 smtClean="0">
                <a:ea typeface="+mn-ea"/>
              </a:rPr>
              <a:t>	Right of Way Acquisition Complete			Spring 2014</a:t>
            </a: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1600" dirty="0" smtClean="0">
              <a:ea typeface="+mn-ea"/>
            </a:endParaRP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/>
              <a:t>	</a:t>
            </a:r>
            <a:r>
              <a:rPr lang="en-US" sz="1600" dirty="0" smtClean="0"/>
              <a:t>Final Design					Summer 2014</a:t>
            </a:r>
            <a:endParaRPr lang="en-US" sz="1600" dirty="0">
              <a:ea typeface="+mn-ea"/>
            </a:endParaRP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1600" dirty="0">
              <a:ea typeface="+mn-ea"/>
            </a:endParaRP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 smtClean="0">
                <a:ea typeface="+mn-ea"/>
              </a:rPr>
              <a:t>	Utility Relocation Start				Summer 2014</a:t>
            </a:r>
            <a:endParaRPr lang="en-US" sz="1600" dirty="0">
              <a:ea typeface="+mn-ea"/>
            </a:endParaRPr>
          </a:p>
          <a:p>
            <a:pPr marL="1211263" lvl="4" indent="0">
              <a:lnSpc>
                <a:spcPct val="80000"/>
              </a:lnSpc>
              <a:buNone/>
              <a:defRPr/>
            </a:pPr>
            <a:r>
              <a:rPr lang="en-US" sz="1600" dirty="0">
                <a:latin typeface="+mn-lt"/>
              </a:rPr>
              <a:t>			</a:t>
            </a: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 smtClean="0">
                <a:ea typeface="+mn-ea"/>
              </a:rPr>
              <a:t>	Advertise </a:t>
            </a:r>
            <a:r>
              <a:rPr lang="en-US" sz="1600" dirty="0">
                <a:ea typeface="+mn-ea"/>
              </a:rPr>
              <a:t>for </a:t>
            </a:r>
            <a:r>
              <a:rPr lang="en-US" sz="1600" dirty="0" smtClean="0">
                <a:ea typeface="+mn-ea"/>
              </a:rPr>
              <a:t>Construction			Summer 2015</a:t>
            </a:r>
            <a:endParaRPr lang="en-US" sz="1600" dirty="0">
              <a:ea typeface="+mn-ea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600" dirty="0">
              <a:ea typeface="+mn-ea"/>
            </a:endParaRP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 smtClean="0">
                <a:ea typeface="+mn-ea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ea typeface="+mn-ea"/>
              </a:rPr>
              <a:t>Construction Start				Fall 2015</a:t>
            </a:r>
            <a:endParaRPr lang="en-US" sz="1600" b="1" dirty="0">
              <a:solidFill>
                <a:srgbClr val="FF0000"/>
              </a:solidFill>
              <a:ea typeface="+mn-ea"/>
            </a:endParaRP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1600" dirty="0">
              <a:ea typeface="+mn-ea"/>
            </a:endParaRPr>
          </a:p>
          <a:p>
            <a:pPr marL="685800" indent="-6858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1600" dirty="0" smtClean="0">
                <a:ea typeface="+mn-ea"/>
              </a:rPr>
              <a:t>	Construction Complet</a:t>
            </a:r>
            <a:r>
              <a:rPr lang="en-US" sz="1600" dirty="0" smtClean="0"/>
              <a:t>e	</a:t>
            </a:r>
            <a:r>
              <a:rPr lang="en-US" sz="1600" dirty="0" smtClean="0">
                <a:ea typeface="+mn-ea"/>
              </a:rPr>
              <a:t>			Fall/Winter 2016</a:t>
            </a:r>
            <a:endParaRPr lang="en-US" sz="16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75275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421" y="297014"/>
            <a:ext cx="7467600" cy="857250"/>
          </a:xfrm>
        </p:spPr>
        <p:txBody>
          <a:bodyPr/>
          <a:lstStyle/>
          <a:p>
            <a:pPr algn="ctr"/>
            <a:r>
              <a:rPr lang="en-US" dirty="0" smtClean="0"/>
              <a:t>Right of Way Phase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070" y="1236514"/>
            <a:ext cx="74676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19 affected properties requiring acquisition of right of way and/or </a:t>
            </a:r>
            <a:r>
              <a:rPr lang="en-US" sz="2800" dirty="0"/>
              <a:t>e</a:t>
            </a:r>
            <a:r>
              <a:rPr lang="en-US" sz="2800" dirty="0" smtClean="0"/>
              <a:t>asements</a:t>
            </a:r>
          </a:p>
          <a:p>
            <a:pPr lvl="1"/>
            <a:r>
              <a:rPr lang="en-US" sz="2400" dirty="0" smtClean="0"/>
              <a:t>No business displacements</a:t>
            </a:r>
          </a:p>
          <a:p>
            <a:pPr marL="448056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Agreement reached on 16 parcels</a:t>
            </a:r>
          </a:p>
          <a:p>
            <a:pPr marL="448056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3 outstanding parcels</a:t>
            </a:r>
          </a:p>
          <a:p>
            <a:pPr lvl="1"/>
            <a:r>
              <a:rPr lang="en-US" sz="2400" dirty="0" smtClean="0"/>
              <a:t>Negotiations ongoing</a:t>
            </a:r>
          </a:p>
          <a:p>
            <a:pPr marL="36576" indent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84" charset="-128"/>
              </a:rPr>
              <a:t>Project Cost </a:t>
            </a:r>
            <a:r>
              <a:rPr lang="en-US" dirty="0" smtClean="0">
                <a:ea typeface="ＭＳ Ｐゴシック" pitchFamily="-84" charset="-128"/>
              </a:rPr>
              <a:t>Estimate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808038" y="1159736"/>
            <a:ext cx="7497762" cy="3019425"/>
          </a:xfrm>
        </p:spPr>
        <p:txBody>
          <a:bodyPr>
            <a:normAutofit/>
          </a:bodyPr>
          <a:lstStyle/>
          <a:p>
            <a:pPr lvl="1">
              <a:spcBef>
                <a:spcPts val="600"/>
              </a:spcBef>
              <a:buNone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84" charset="-128"/>
              </a:rPr>
              <a:t>	</a:t>
            </a:r>
          </a:p>
          <a:p>
            <a:pPr lvl="1">
              <a:spcBef>
                <a:spcPts val="600"/>
              </a:spcBef>
              <a:buNone/>
              <a:defRPr/>
            </a:pPr>
            <a:r>
              <a:rPr lang="en-US" sz="2800" dirty="0" smtClean="0">
                <a:ea typeface="ＭＳ Ｐゴシック" pitchFamily="-84" charset="-128"/>
              </a:rPr>
              <a:t>Engineering (PE) : 			$1.0 M</a:t>
            </a:r>
          </a:p>
          <a:p>
            <a:pPr lvl="1">
              <a:spcBef>
                <a:spcPts val="600"/>
              </a:spcBef>
              <a:buNone/>
              <a:defRPr/>
            </a:pPr>
            <a:r>
              <a:rPr lang="en-US" sz="2800" dirty="0" smtClean="0">
                <a:ea typeface="ＭＳ Ｐゴシック" pitchFamily="-84" charset="-128"/>
              </a:rPr>
              <a:t>Right of Way/Utilities:		$4.1 M</a:t>
            </a:r>
          </a:p>
          <a:p>
            <a:pPr lvl="1">
              <a:spcBef>
                <a:spcPts val="600"/>
              </a:spcBef>
              <a:buNone/>
              <a:defRPr/>
            </a:pPr>
            <a:r>
              <a:rPr lang="en-US" sz="2800" u="sng" dirty="0" smtClean="0">
                <a:ea typeface="ＭＳ Ｐゴシック" pitchFamily="-84" charset="-128"/>
              </a:rPr>
              <a:t>Construction (CN): 			$6.5 M  </a:t>
            </a:r>
          </a:p>
          <a:p>
            <a:pPr lvl="1">
              <a:spcBef>
                <a:spcPts val="600"/>
              </a:spcBef>
              <a:buNone/>
              <a:defRPr/>
            </a:pPr>
            <a:r>
              <a:rPr lang="en-US" sz="2800" dirty="0" smtClean="0">
                <a:ea typeface="ＭＳ Ｐゴシック" pitchFamily="-84" charset="-128"/>
              </a:rPr>
              <a:t>Project Total:        			$11.6 M</a:t>
            </a:r>
          </a:p>
          <a:p>
            <a:pPr eaLnBrk="1" hangingPunct="1">
              <a:buFontTx/>
              <a:buChar char="•"/>
              <a:defRPr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84" charset="-128"/>
            </a:endParaRPr>
          </a:p>
          <a:p>
            <a:pPr marL="36576" indent="0" eaLnBrk="1" hangingPunct="1">
              <a:buNone/>
              <a:defRPr/>
            </a:pPr>
            <a:endParaRPr lang="en-US" sz="2000" dirty="0" smtClean="0"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84" charset="-128"/>
              </a:rPr>
              <a:t>Project Funding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808037" y="1159736"/>
            <a:ext cx="8012281" cy="3695485"/>
          </a:xfrm>
        </p:spPr>
        <p:txBody>
          <a:bodyPr>
            <a:normAutofit fontScale="92500" lnSpcReduction="10000"/>
          </a:bodyPr>
          <a:lstStyle/>
          <a:p>
            <a:pPr marL="0" lvl="1">
              <a:spcBef>
                <a:spcPts val="600"/>
              </a:spcBef>
              <a:buNone/>
            </a:pPr>
            <a:r>
              <a:rPr lang="en-US" sz="2000" dirty="0" smtClean="0"/>
              <a:t>	</a:t>
            </a:r>
            <a:r>
              <a:rPr lang="en-US" sz="2800" dirty="0" smtClean="0"/>
              <a:t>Federal:  			$7.2 M</a:t>
            </a:r>
          </a:p>
          <a:p>
            <a:pPr marL="0" lvl="1">
              <a:spcBef>
                <a:spcPts val="600"/>
              </a:spcBef>
              <a:buNone/>
            </a:pPr>
            <a:r>
              <a:rPr lang="en-US" sz="2800" dirty="0" smtClean="0"/>
              <a:t>	State:				$1.9 M</a:t>
            </a:r>
          </a:p>
          <a:p>
            <a:pPr marL="0" lvl="1">
              <a:spcBef>
                <a:spcPts val="600"/>
              </a:spcBef>
              <a:buNone/>
            </a:pPr>
            <a:r>
              <a:rPr lang="en-US" sz="2800" dirty="0"/>
              <a:t>	</a:t>
            </a:r>
            <a:r>
              <a:rPr lang="en-US" sz="2800" dirty="0" smtClean="0"/>
              <a:t>NVTA 70%			$1.0 M</a:t>
            </a:r>
          </a:p>
          <a:p>
            <a:pPr marL="0" lvl="1">
              <a:spcBef>
                <a:spcPts val="600"/>
              </a:spcBef>
              <a:buNone/>
            </a:pPr>
            <a:r>
              <a:rPr lang="en-US" sz="2800" dirty="0" smtClean="0"/>
              <a:t>	Local (General Fund):</a:t>
            </a:r>
            <a:r>
              <a:rPr lang="en-US" sz="2800" dirty="0"/>
              <a:t>	</a:t>
            </a:r>
            <a:r>
              <a:rPr lang="en-US" sz="2800" dirty="0" smtClean="0"/>
              <a:t>$0.05 M</a:t>
            </a:r>
          </a:p>
          <a:p>
            <a:pPr marL="0" lvl="1">
              <a:spcBef>
                <a:spcPts val="600"/>
              </a:spcBef>
              <a:buNone/>
            </a:pPr>
            <a:r>
              <a:rPr lang="en-US" sz="2800" dirty="0" smtClean="0"/>
              <a:t>	</a:t>
            </a:r>
            <a:r>
              <a:rPr lang="en-US" sz="2800" u="sng" dirty="0" smtClean="0"/>
              <a:t>Local (Trans Fund):	$1.6 M*</a:t>
            </a:r>
          </a:p>
          <a:p>
            <a:pPr marL="0" lvl="1">
              <a:spcBef>
                <a:spcPts val="600"/>
              </a:spcBef>
              <a:buNone/>
            </a:pPr>
            <a:r>
              <a:rPr lang="en-US" sz="2800" dirty="0" smtClean="0"/>
              <a:t>	Total				$11.6 M</a:t>
            </a:r>
          </a:p>
          <a:p>
            <a:pPr marL="0" lvl="1">
              <a:spcBef>
                <a:spcPts val="600"/>
              </a:spcBef>
              <a:buNone/>
            </a:pPr>
            <a:endParaRPr lang="en-US" sz="2000" dirty="0" smtClean="0"/>
          </a:p>
          <a:p>
            <a:pPr marL="0" lvl="1">
              <a:spcBef>
                <a:spcPts val="600"/>
              </a:spcBef>
              <a:buNone/>
            </a:pPr>
            <a:r>
              <a:rPr lang="en-US" sz="2000" dirty="0" smtClean="0"/>
              <a:t>* This is the amount of the requested supplemental. City has requested additional NVTA 70% funding to cover a portion of this amount.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469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859" y="1651975"/>
            <a:ext cx="7467600" cy="857250"/>
          </a:xfrm>
        </p:spPr>
        <p:txBody>
          <a:bodyPr/>
          <a:lstStyle/>
          <a:p>
            <a:r>
              <a:rPr lang="en-US" dirty="0" smtClean="0"/>
              <a:t>Questions / Comments?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6411</TotalTime>
  <Words>349</Words>
  <Application>Microsoft Office PowerPoint</Application>
  <PresentationFormat>On-screen Show (16:9)</PresentationFormat>
  <Paragraphs>84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PowerPoint Presentation</vt:lpstr>
      <vt:lpstr>Project Location</vt:lpstr>
      <vt:lpstr>Project Scope</vt:lpstr>
      <vt:lpstr>Schedule</vt:lpstr>
      <vt:lpstr>Right of Way Phase Status</vt:lpstr>
      <vt:lpstr>Project Cost Estimate</vt:lpstr>
      <vt:lpstr>Project Funding</vt:lpstr>
      <vt:lpstr>Questions / Comments?</vt:lpstr>
    </vt:vector>
  </TitlesOfParts>
  <Company>VDOT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VDOT PowerPoint Template</dc:title>
  <dc:creator>covey_da</dc:creator>
  <cp:keywords>Powerpoint Template, VDOT Template, template, Official PowerPoint Template, VDOT, Presentations</cp:keywords>
  <cp:lastModifiedBy>Wendy Block Sanford</cp:lastModifiedBy>
  <cp:revision>249</cp:revision>
  <cp:lastPrinted>2014-05-20T23:33:31Z</cp:lastPrinted>
  <dcterms:created xsi:type="dcterms:W3CDTF">2005-06-02T17:24:07Z</dcterms:created>
  <dcterms:modified xsi:type="dcterms:W3CDTF">2015-09-29T18:56:50Z</dcterms:modified>
</cp:coreProperties>
</file>